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5" r:id="rId1"/>
  </p:sldMasterIdLst>
  <p:notesMasterIdLst>
    <p:notesMasterId r:id="rId16"/>
  </p:notesMasterIdLst>
  <p:handoutMasterIdLst>
    <p:handoutMasterId r:id="rId17"/>
  </p:handoutMasterIdLst>
  <p:sldIdLst>
    <p:sldId id="256" r:id="rId2"/>
    <p:sldId id="291" r:id="rId3"/>
    <p:sldId id="292" r:id="rId4"/>
    <p:sldId id="293" r:id="rId5"/>
    <p:sldId id="294" r:id="rId6"/>
    <p:sldId id="295" r:id="rId7"/>
    <p:sldId id="272" r:id="rId8"/>
    <p:sldId id="298" r:id="rId9"/>
    <p:sldId id="274" r:id="rId10"/>
    <p:sldId id="297" r:id="rId11"/>
    <p:sldId id="276" r:id="rId12"/>
    <p:sldId id="285" r:id="rId13"/>
    <p:sldId id="278" r:id="rId14"/>
    <p:sldId id="29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E97B"/>
    <a:srgbClr val="81C921"/>
    <a:srgbClr val="33CC33"/>
    <a:srgbClr val="B9C921"/>
    <a:srgbClr val="889418"/>
    <a:srgbClr val="FF6600"/>
    <a:srgbClr val="FFFFCC"/>
    <a:srgbClr val="CCFFFF"/>
    <a:srgbClr val="66FFFF"/>
    <a:srgbClr val="61D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4958" cy="49688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099" y="2"/>
            <a:ext cx="2944958" cy="496889"/>
          </a:xfrm>
          <a:prstGeom prst="rect">
            <a:avLst/>
          </a:prstGeom>
        </p:spPr>
        <p:txBody>
          <a:bodyPr vert="horz" lIns="91440" tIns="45720" rIns="91440" bIns="45720" rtlCol="0"/>
          <a:lstStyle>
            <a:lvl1pPr algn="r">
              <a:defRPr sz="1200"/>
            </a:lvl1pPr>
          </a:lstStyle>
          <a:p>
            <a:fld id="{A125441C-F2AD-41B0-97E2-92D3222BACD2}" type="datetimeFigureOut">
              <a:rPr lang="fr-FR" smtClean="0"/>
              <a:t>28/03/2021</a:t>
            </a:fld>
            <a:endParaRPr lang="fr-FR"/>
          </a:p>
        </p:txBody>
      </p:sp>
      <p:sp>
        <p:nvSpPr>
          <p:cNvPr id="4" name="Espace réservé du pied de page 3"/>
          <p:cNvSpPr>
            <a:spLocks noGrp="1"/>
          </p:cNvSpPr>
          <p:nvPr>
            <p:ph type="ftr" sz="quarter" idx="2"/>
          </p:nvPr>
        </p:nvSpPr>
        <p:spPr>
          <a:xfrm>
            <a:off x="0" y="9428165"/>
            <a:ext cx="2944958"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099" y="9428165"/>
            <a:ext cx="2944958" cy="496887"/>
          </a:xfrm>
          <a:prstGeom prst="rect">
            <a:avLst/>
          </a:prstGeom>
        </p:spPr>
        <p:txBody>
          <a:bodyPr vert="horz" lIns="91440" tIns="45720" rIns="91440" bIns="45720" rtlCol="0" anchor="b"/>
          <a:lstStyle>
            <a:lvl1pPr algn="r">
              <a:defRPr sz="1200"/>
            </a:lvl1pPr>
          </a:lstStyle>
          <a:p>
            <a:fld id="{B1BD4B65-6874-4E50-AD5A-F7BDA5CEA78F}" type="slidenum">
              <a:rPr lang="fr-FR" smtClean="0"/>
              <a:t>‹N°›</a:t>
            </a:fld>
            <a:endParaRPr lang="fr-FR"/>
          </a:p>
        </p:txBody>
      </p:sp>
    </p:spTree>
    <p:extLst>
      <p:ext uri="{BB962C8B-B14F-4D97-AF65-F5344CB8AC3E}">
        <p14:creationId xmlns:p14="http://schemas.microsoft.com/office/powerpoint/2010/main" val="1529721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6275" cy="49667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863" y="1"/>
            <a:ext cx="2946275" cy="496671"/>
          </a:xfrm>
          <a:prstGeom prst="rect">
            <a:avLst/>
          </a:prstGeom>
        </p:spPr>
        <p:txBody>
          <a:bodyPr vert="horz" lIns="91440" tIns="45720" rIns="91440" bIns="45720" rtlCol="0"/>
          <a:lstStyle>
            <a:lvl1pPr algn="r">
              <a:defRPr sz="1200"/>
            </a:lvl1pPr>
          </a:lstStyle>
          <a:p>
            <a:fld id="{B22C9583-69E8-4596-9F93-DA6730354D58}" type="datetimeFigureOut">
              <a:rPr lang="fr-FR" smtClean="0"/>
              <a:t>28/03/2021</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384" y="4715832"/>
            <a:ext cx="5436908" cy="446664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28273"/>
            <a:ext cx="2946275" cy="49667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863" y="9428273"/>
            <a:ext cx="2946275" cy="496671"/>
          </a:xfrm>
          <a:prstGeom prst="rect">
            <a:avLst/>
          </a:prstGeom>
        </p:spPr>
        <p:txBody>
          <a:bodyPr vert="horz" lIns="91440" tIns="45720" rIns="91440" bIns="45720" rtlCol="0" anchor="b"/>
          <a:lstStyle>
            <a:lvl1pPr algn="r">
              <a:defRPr sz="1200"/>
            </a:lvl1pPr>
          </a:lstStyle>
          <a:p>
            <a:fld id="{57104863-35BC-4757-A461-51059C9DBE9C}" type="slidenum">
              <a:rPr lang="fr-FR" smtClean="0"/>
              <a:t>‹N°›</a:t>
            </a:fld>
            <a:endParaRPr lang="fr-FR"/>
          </a:p>
        </p:txBody>
      </p:sp>
    </p:spTree>
    <p:extLst>
      <p:ext uri="{BB962C8B-B14F-4D97-AF65-F5344CB8AC3E}">
        <p14:creationId xmlns:p14="http://schemas.microsoft.com/office/powerpoint/2010/main" val="141414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35C79FC-D367-42AA-BF4F-0A173DEB4874}" type="datetime1">
              <a:rPr lang="en-US" smtClean="0"/>
              <a:t>3/28/2021</a:t>
            </a:fld>
            <a:endParaRPr lang="en-US" dirty="0"/>
          </a:p>
        </p:txBody>
      </p:sp>
      <p:sp>
        <p:nvSpPr>
          <p:cNvPr id="5" name="Footer Placeholder 4"/>
          <p:cNvSpPr>
            <a:spLocks noGrp="1"/>
          </p:cNvSpPr>
          <p:nvPr>
            <p:ph type="ftr" sz="quarter" idx="11"/>
          </p:nvPr>
        </p:nvSpPr>
        <p:spPr/>
        <p:txBody>
          <a:bodyPr/>
          <a:lstStyle/>
          <a:p>
            <a:r>
              <a:rPr lang="fr-FR" smtClean="0"/>
              <a:t>Collège de Sèvres - Rentrée 2013</a:t>
            </a:r>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A6C9192-02F3-421A-AA5A-AD6B0B7D918B}" type="datetime1">
              <a:rPr lang="en-US" smtClean="0"/>
              <a:t>3/28/2021</a:t>
            </a:fld>
            <a:endParaRPr lang="en-US"/>
          </a:p>
        </p:txBody>
      </p:sp>
      <p:sp>
        <p:nvSpPr>
          <p:cNvPr id="5" name="Footer Placeholder 4"/>
          <p:cNvSpPr>
            <a:spLocks noGrp="1"/>
          </p:cNvSpPr>
          <p:nvPr>
            <p:ph type="ftr" sz="quarter" idx="11"/>
          </p:nvPr>
        </p:nvSpPr>
        <p:spPr/>
        <p:txBody>
          <a:bodyPr/>
          <a:lstStyle/>
          <a:p>
            <a:r>
              <a:rPr lang="fr-FR" smtClean="0"/>
              <a:t>Collège de Sèvres - Rentrée 2013</a:t>
            </a:r>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FD9141E-551D-40C9-8292-A4143E8450AA}" type="datetime1">
              <a:rPr lang="en-US" smtClean="0"/>
              <a:t>3/28/2021</a:t>
            </a:fld>
            <a:endParaRPr lang="en-US" dirty="0"/>
          </a:p>
        </p:txBody>
      </p:sp>
      <p:sp>
        <p:nvSpPr>
          <p:cNvPr id="5" name="Footer Placeholder 4"/>
          <p:cNvSpPr>
            <a:spLocks noGrp="1"/>
          </p:cNvSpPr>
          <p:nvPr>
            <p:ph type="ftr" sz="quarter" idx="11"/>
          </p:nvPr>
        </p:nvSpPr>
        <p:spPr/>
        <p:txBody>
          <a:bodyPr/>
          <a:lstStyle/>
          <a:p>
            <a:r>
              <a:rPr lang="fr-FR" smtClean="0"/>
              <a:t>Collège de Sèvres - Rentrée 2013</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08E02AC-6340-445F-8DD8-28C4B279BBB9}" type="datetime1">
              <a:rPr lang="en-US" smtClean="0"/>
              <a:t>3/28/2021</a:t>
            </a:fld>
            <a:endParaRPr lang="en-US"/>
          </a:p>
        </p:txBody>
      </p:sp>
      <p:sp>
        <p:nvSpPr>
          <p:cNvPr id="5" name="Footer Placeholder 4"/>
          <p:cNvSpPr>
            <a:spLocks noGrp="1"/>
          </p:cNvSpPr>
          <p:nvPr>
            <p:ph type="ftr" sz="quarter" idx="11"/>
          </p:nvPr>
        </p:nvSpPr>
        <p:spPr/>
        <p:txBody>
          <a:bodyPr/>
          <a:lstStyle/>
          <a:p>
            <a:r>
              <a:rPr lang="fr-FR" smtClean="0"/>
              <a:t>Collège de Sèvres - Rentrée 2013</a:t>
            </a:r>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62713E-4B07-48A0-9FA9-95B54DD239C0}" type="datetime1">
              <a:rPr lang="en-US" smtClean="0"/>
              <a:t>3/28/2021</a:t>
            </a:fld>
            <a:endParaRPr lang="en-US" dirty="0"/>
          </a:p>
        </p:txBody>
      </p:sp>
      <p:sp>
        <p:nvSpPr>
          <p:cNvPr id="5" name="Footer Placeholder 4"/>
          <p:cNvSpPr>
            <a:spLocks noGrp="1"/>
          </p:cNvSpPr>
          <p:nvPr>
            <p:ph type="ftr" sz="quarter" idx="11"/>
          </p:nvPr>
        </p:nvSpPr>
        <p:spPr/>
        <p:txBody>
          <a:bodyPr/>
          <a:lstStyle/>
          <a:p>
            <a:r>
              <a:rPr lang="fr-FR" smtClean="0"/>
              <a:t>Collège de Sèvres - Rentrée 2013</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09DAC0F-C010-4B4B-B852-855C261FC86F}" type="datetime1">
              <a:rPr lang="en-US" smtClean="0"/>
              <a:t>3/28/2021</a:t>
            </a:fld>
            <a:endParaRPr lang="en-US"/>
          </a:p>
        </p:txBody>
      </p:sp>
      <p:sp>
        <p:nvSpPr>
          <p:cNvPr id="6" name="Footer Placeholder 5"/>
          <p:cNvSpPr>
            <a:spLocks noGrp="1"/>
          </p:cNvSpPr>
          <p:nvPr>
            <p:ph type="ftr" sz="quarter" idx="11"/>
          </p:nvPr>
        </p:nvSpPr>
        <p:spPr/>
        <p:txBody>
          <a:bodyPr/>
          <a:lstStyle/>
          <a:p>
            <a:r>
              <a:rPr lang="fr-FR" smtClean="0"/>
              <a:t>Collège de Sèvres - Rentrée 2013</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FF9A17B-CE37-446E-8B3D-A29C0A071207}" type="datetime1">
              <a:rPr lang="en-US" smtClean="0"/>
              <a:t>3/28/2021</a:t>
            </a:fld>
            <a:endParaRPr lang="en-US"/>
          </a:p>
        </p:txBody>
      </p:sp>
      <p:sp>
        <p:nvSpPr>
          <p:cNvPr id="8" name="Footer Placeholder 7"/>
          <p:cNvSpPr>
            <a:spLocks noGrp="1"/>
          </p:cNvSpPr>
          <p:nvPr>
            <p:ph type="ftr" sz="quarter" idx="11"/>
          </p:nvPr>
        </p:nvSpPr>
        <p:spPr/>
        <p:txBody>
          <a:bodyPr/>
          <a:lstStyle/>
          <a:p>
            <a:r>
              <a:rPr lang="fr-FR" smtClean="0"/>
              <a:t>Collège de Sèvres - Rentrée 2013</a:t>
            </a:r>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1B6D9202-1461-4D12-A150-14FD3248AF64}" type="datetime1">
              <a:rPr lang="en-US" smtClean="0"/>
              <a:t>3/28/2021</a:t>
            </a:fld>
            <a:endParaRPr lang="en-US"/>
          </a:p>
        </p:txBody>
      </p:sp>
      <p:sp>
        <p:nvSpPr>
          <p:cNvPr id="4" name="Footer Placeholder 3"/>
          <p:cNvSpPr>
            <a:spLocks noGrp="1"/>
          </p:cNvSpPr>
          <p:nvPr>
            <p:ph type="ftr" sz="quarter" idx="11"/>
          </p:nvPr>
        </p:nvSpPr>
        <p:spPr/>
        <p:txBody>
          <a:bodyPr/>
          <a:lstStyle/>
          <a:p>
            <a:r>
              <a:rPr lang="fr-FR" smtClean="0"/>
              <a:t>Collège de Sèvres - Rentrée 2013</a:t>
            </a:r>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CBAAC-6844-46A0-9B0D-2A6A50890F8E}" type="datetime1">
              <a:rPr lang="en-US" smtClean="0"/>
              <a:t>3/28/2021</a:t>
            </a:fld>
            <a:endParaRPr lang="en-US"/>
          </a:p>
        </p:txBody>
      </p:sp>
      <p:sp>
        <p:nvSpPr>
          <p:cNvPr id="3" name="Footer Placeholder 2"/>
          <p:cNvSpPr>
            <a:spLocks noGrp="1"/>
          </p:cNvSpPr>
          <p:nvPr>
            <p:ph type="ftr" sz="quarter" idx="11"/>
          </p:nvPr>
        </p:nvSpPr>
        <p:spPr/>
        <p:txBody>
          <a:bodyPr/>
          <a:lstStyle/>
          <a:p>
            <a:r>
              <a:rPr lang="fr-FR" smtClean="0"/>
              <a:t>Collège de Sèvres - Rentrée 2013</a:t>
            </a:r>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76849E-8606-4114-A3A4-027213C49561}" type="datetime1">
              <a:rPr lang="en-US" smtClean="0"/>
              <a:t>3/28/2021</a:t>
            </a:fld>
            <a:endParaRPr lang="en-US"/>
          </a:p>
        </p:txBody>
      </p:sp>
      <p:sp>
        <p:nvSpPr>
          <p:cNvPr id="6" name="Footer Placeholder 5"/>
          <p:cNvSpPr>
            <a:spLocks noGrp="1"/>
          </p:cNvSpPr>
          <p:nvPr>
            <p:ph type="ftr" sz="quarter" idx="11"/>
          </p:nvPr>
        </p:nvSpPr>
        <p:spPr/>
        <p:txBody>
          <a:bodyPr/>
          <a:lstStyle/>
          <a:p>
            <a:r>
              <a:rPr lang="fr-FR" smtClean="0"/>
              <a:t>Collège de Sèvres - Rentrée 2013</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B3C9A8C9-71A5-41B5-BD70-B1DA1CD37329}" type="datetime1">
              <a:rPr lang="en-US" smtClean="0"/>
              <a:t>3/28/2021</a:t>
            </a:fld>
            <a:endParaRPr lang="en-US"/>
          </a:p>
        </p:txBody>
      </p:sp>
      <p:sp>
        <p:nvSpPr>
          <p:cNvPr id="9" name="Slide Number Placeholder 8"/>
          <p:cNvSpPr>
            <a:spLocks noGrp="1"/>
          </p:cNvSpPr>
          <p:nvPr>
            <p:ph type="sldNum" sz="quarter" idx="11"/>
          </p:nvPr>
        </p:nvSpPr>
        <p:spPr/>
        <p:txBody>
          <a:bodyPr/>
          <a:lstStyle/>
          <a:p>
            <a:fld id="{FA84A37A-AFC2-4A01-80A1-FC20F2C0D5BB}" type="slidenum">
              <a:rPr lang="en-US" smtClean="0"/>
              <a:pPr/>
              <a:t>‹N°›</a:t>
            </a:fld>
            <a:endParaRPr lang="en-US"/>
          </a:p>
        </p:txBody>
      </p:sp>
      <p:sp>
        <p:nvSpPr>
          <p:cNvPr id="10" name="Footer Placeholder 9"/>
          <p:cNvSpPr>
            <a:spLocks noGrp="1"/>
          </p:cNvSpPr>
          <p:nvPr>
            <p:ph type="ftr" sz="quarter" idx="12"/>
          </p:nvPr>
        </p:nvSpPr>
        <p:spPr/>
        <p:txBody>
          <a:bodyPr/>
          <a:lstStyle/>
          <a:p>
            <a:r>
              <a:rPr lang="fr-FR" smtClean="0"/>
              <a:t>Collège de Sèvres - Rentrée 2013</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A84A37A-AFC2-4A01-80A1-FC20F2C0D5BB}"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fr-FR" smtClean="0"/>
              <a:t>Collège de Sèvres - Rentrée 2013</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C5E2D26-F923-41FE-8603-51BFE4341003}" type="datetime1">
              <a:rPr lang="en-US" smtClean="0"/>
              <a:t>3/28/2021</a:t>
            </a:fld>
            <a:endParaRPr lang="en-US" dirty="0"/>
          </a:p>
        </p:txBody>
      </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e.0921244C@ac-versailles.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539552" y="1340768"/>
            <a:ext cx="7704856" cy="2160240"/>
          </a:xfrm>
        </p:spPr>
        <p:txBody>
          <a:bodyPr/>
          <a:lstStyle/>
          <a:p>
            <a:pPr algn="ctr"/>
            <a:r>
              <a:rPr lang="fr-FR" b="1" dirty="0">
                <a:latin typeface="+mn-lt"/>
              </a:rPr>
              <a:t>Présentation du </a:t>
            </a:r>
            <a:r>
              <a:rPr lang="fr-FR" b="1" dirty="0" smtClean="0">
                <a:latin typeface="+mn-lt"/>
              </a:rPr>
              <a:t>Collège de Sèvres</a:t>
            </a:r>
            <a:endParaRPr lang="fr-FR" sz="6000" dirty="0">
              <a:solidFill>
                <a:schemeClr val="tx1">
                  <a:lumMod val="85000"/>
                  <a:lumOff val="15000"/>
                </a:schemeClr>
              </a:solidFill>
              <a:latin typeface="+mn-lt"/>
            </a:endParaRPr>
          </a:p>
        </p:txBody>
      </p:sp>
      <p:sp>
        <p:nvSpPr>
          <p:cNvPr id="2" name="Sous-titre 1"/>
          <p:cNvSpPr>
            <a:spLocks noGrp="1"/>
          </p:cNvSpPr>
          <p:nvPr>
            <p:ph type="subTitle" idx="1"/>
          </p:nvPr>
        </p:nvSpPr>
        <p:spPr>
          <a:xfrm>
            <a:off x="251520" y="4077072"/>
            <a:ext cx="7920880" cy="1296144"/>
          </a:xfrm>
        </p:spPr>
        <p:txBody>
          <a:bodyPr>
            <a:noAutofit/>
          </a:bodyPr>
          <a:lstStyle/>
          <a:p>
            <a:pPr algn="ctr"/>
            <a:r>
              <a:rPr lang="fr-FR" sz="4000" dirty="0" smtClean="0">
                <a:solidFill>
                  <a:schemeClr val="tx1">
                    <a:lumMod val="85000"/>
                    <a:lumOff val="15000"/>
                  </a:schemeClr>
                </a:solidFill>
                <a:cs typeface="Arial" panose="020B0604020202020204" pitchFamily="34" charset="0"/>
              </a:rPr>
              <a:t>Réunion des parents des futurs élèves de 6ème</a:t>
            </a:r>
            <a:endParaRPr lang="fr-FR" sz="4000" dirty="0">
              <a:solidFill>
                <a:schemeClr val="tx1">
                  <a:lumMod val="85000"/>
                  <a:lumOff val="15000"/>
                </a:schemeClr>
              </a:solidFill>
              <a:cs typeface="Arial" panose="020B0604020202020204" pitchFamily="34" charset="0"/>
            </a:endParaRPr>
          </a:p>
        </p:txBody>
      </p:sp>
      <p:sp>
        <p:nvSpPr>
          <p:cNvPr id="4" name="Rectangle 3"/>
          <p:cNvSpPr/>
          <p:nvPr/>
        </p:nvSpPr>
        <p:spPr>
          <a:xfrm>
            <a:off x="1115616" y="5553066"/>
            <a:ext cx="6840760" cy="914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dirty="0">
                <a:solidFill>
                  <a:schemeClr val="tx1">
                    <a:lumMod val="85000"/>
                    <a:lumOff val="15000"/>
                  </a:schemeClr>
                </a:solidFill>
                <a:cs typeface="Arial" panose="020B0604020202020204" pitchFamily="34" charset="0"/>
              </a:rPr>
              <a:t> Information pour les écoles – </a:t>
            </a:r>
          </a:p>
          <a:p>
            <a:pPr algn="ctr"/>
            <a:r>
              <a:rPr lang="fr-FR" sz="2400" dirty="0">
                <a:solidFill>
                  <a:schemeClr val="tx1">
                    <a:lumMod val="85000"/>
                    <a:lumOff val="15000"/>
                  </a:schemeClr>
                </a:solidFill>
                <a:cs typeface="Arial" panose="020B0604020202020204" pitchFamily="34" charset="0"/>
              </a:rPr>
              <a:t>mars 2021</a:t>
            </a:r>
            <a:endParaRPr lang="fr-FR" sz="2400" dirty="0">
              <a:solidFill>
                <a:schemeClr val="tx1">
                  <a:lumMod val="85000"/>
                  <a:lumOff val="15000"/>
                </a:schemeClr>
              </a:solidFill>
              <a:cs typeface="Arial" panose="020B0604020202020204" pitchFamily="34" charset="0"/>
            </a:endParaRPr>
          </a:p>
        </p:txBody>
      </p:sp>
    </p:spTree>
    <p:extLst>
      <p:ext uri="{BB962C8B-B14F-4D97-AF65-F5344CB8AC3E}">
        <p14:creationId xmlns:p14="http://schemas.microsoft.com/office/powerpoint/2010/main" val="2257227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9392"/>
            <a:ext cx="7620000" cy="1143000"/>
          </a:xfrm>
        </p:spPr>
        <p:txBody>
          <a:bodyPr/>
          <a:lstStyle/>
          <a:p>
            <a:pPr algn="ctr"/>
            <a:r>
              <a:rPr lang="fr-FR" dirty="0" smtClean="0"/>
              <a:t>Les Sections </a:t>
            </a:r>
            <a:r>
              <a:rPr lang="fr-FR" dirty="0"/>
              <a:t>Internationales</a:t>
            </a:r>
          </a:p>
        </p:txBody>
      </p:sp>
      <p:sp>
        <p:nvSpPr>
          <p:cNvPr id="3" name="Espace réservé du contenu 2"/>
          <p:cNvSpPr>
            <a:spLocks noGrp="1"/>
          </p:cNvSpPr>
          <p:nvPr>
            <p:ph idx="1"/>
          </p:nvPr>
        </p:nvSpPr>
        <p:spPr>
          <a:xfrm>
            <a:off x="467544" y="1052736"/>
            <a:ext cx="7620000" cy="5400600"/>
          </a:xfrm>
        </p:spPr>
        <p:txBody>
          <a:bodyPr>
            <a:noAutofit/>
          </a:bodyPr>
          <a:lstStyle/>
          <a:p>
            <a:r>
              <a:rPr lang="fr-FR" sz="2000" b="1" dirty="0" smtClean="0"/>
              <a:t>2 </a:t>
            </a:r>
            <a:r>
              <a:rPr lang="fr-FR" sz="2000" b="1" dirty="0"/>
              <a:t>Sections Internationales privées (Sections Internationales de Sèvres – SIS) </a:t>
            </a:r>
            <a:r>
              <a:rPr lang="fr-FR" sz="2000" dirty="0"/>
              <a:t>intégrées dans l’enseignement français du Collège: environ </a:t>
            </a:r>
            <a:r>
              <a:rPr lang="fr-FR" sz="2000" b="1" dirty="0" smtClean="0"/>
              <a:t>300 élèves </a:t>
            </a:r>
            <a:r>
              <a:rPr lang="fr-FR" sz="2000" dirty="0"/>
              <a:t>anglophones et </a:t>
            </a:r>
            <a:r>
              <a:rPr lang="fr-FR" sz="2000" dirty="0" smtClean="0"/>
              <a:t>germanophones.</a:t>
            </a:r>
          </a:p>
          <a:p>
            <a:pPr marL="114300" indent="0">
              <a:buNone/>
            </a:pPr>
            <a:endParaRPr lang="fr-FR" sz="2000" dirty="0"/>
          </a:p>
          <a:p>
            <a:r>
              <a:rPr lang="fr-FR" sz="2000" b="1" dirty="0"/>
              <a:t>6 heures de cours </a:t>
            </a:r>
            <a:r>
              <a:rPr lang="fr-FR" sz="2000" dirty="0"/>
              <a:t>en anglais/allemand: 4 heures de </a:t>
            </a:r>
            <a:r>
              <a:rPr lang="fr-FR" sz="2000" b="1" dirty="0"/>
              <a:t>littérature</a:t>
            </a:r>
            <a:r>
              <a:rPr lang="fr-FR" sz="2000" dirty="0"/>
              <a:t> + 2 heures </a:t>
            </a:r>
            <a:r>
              <a:rPr lang="fr-FR" sz="2000" dirty="0" smtClean="0"/>
              <a:t>d’</a:t>
            </a:r>
            <a:r>
              <a:rPr lang="fr-FR" sz="2000" b="1" dirty="0" smtClean="0"/>
              <a:t>histoire-géographie.</a:t>
            </a:r>
          </a:p>
          <a:p>
            <a:pPr marL="114300" indent="0">
              <a:buNone/>
            </a:pPr>
            <a:endParaRPr lang="fr-FR" sz="2000" b="1" dirty="0"/>
          </a:p>
          <a:p>
            <a:r>
              <a:rPr lang="fr-FR" sz="2000" dirty="0" smtClean="0"/>
              <a:t>2,5 </a:t>
            </a:r>
            <a:r>
              <a:rPr lang="fr-FR" sz="2000" dirty="0"/>
              <a:t>heures d’</a:t>
            </a:r>
            <a:r>
              <a:rPr lang="fr-FR" sz="2000" b="1" dirty="0"/>
              <a:t>enseignement de langue</a:t>
            </a:r>
            <a:r>
              <a:rPr lang="fr-FR" sz="2000" dirty="0"/>
              <a:t>: </a:t>
            </a:r>
            <a:r>
              <a:rPr lang="fr-FR" sz="2000" dirty="0" smtClean="0"/>
              <a:t>espagnol/anglais.</a:t>
            </a:r>
          </a:p>
          <a:p>
            <a:pPr marL="114300" indent="0">
              <a:buNone/>
            </a:pPr>
            <a:endParaRPr lang="fr-FR" sz="2000" dirty="0"/>
          </a:p>
          <a:p>
            <a:r>
              <a:rPr lang="fr-FR" sz="2000" b="1" dirty="0"/>
              <a:t>Contrat élève-SIS </a:t>
            </a:r>
            <a:r>
              <a:rPr lang="fr-FR" sz="2000" dirty="0"/>
              <a:t>qui s’ajoute au Règlement Intérieur du </a:t>
            </a:r>
            <a:r>
              <a:rPr lang="fr-FR" sz="2000" dirty="0" smtClean="0"/>
              <a:t>Collège.</a:t>
            </a:r>
          </a:p>
          <a:p>
            <a:pPr marL="114300" indent="0">
              <a:buNone/>
            </a:pPr>
            <a:endParaRPr lang="fr-FR" sz="2000" dirty="0"/>
          </a:p>
        </p:txBody>
      </p:sp>
    </p:spTree>
    <p:extLst>
      <p:ext uri="{BB962C8B-B14F-4D97-AF65-F5344CB8AC3E}">
        <p14:creationId xmlns:p14="http://schemas.microsoft.com/office/powerpoint/2010/main" val="384774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352928" cy="1282154"/>
          </a:xfrm>
        </p:spPr>
        <p:txBody>
          <a:bodyPr/>
          <a:lstStyle/>
          <a:p>
            <a:r>
              <a:rPr lang="fr-FR" sz="2800" b="1" dirty="0"/>
              <a:t>En plus des enseignements obligatoires, des activités </a:t>
            </a:r>
            <a:br>
              <a:rPr lang="fr-FR" sz="2800" b="1" dirty="0"/>
            </a:br>
            <a:r>
              <a:rPr lang="fr-FR" sz="2800" b="1" dirty="0"/>
              <a:t>éducatives qui visent à éveiller la curiosité des élèves</a:t>
            </a:r>
            <a:br>
              <a:rPr lang="fr-FR" sz="2800" b="1" dirty="0"/>
            </a:br>
            <a:r>
              <a:rPr lang="fr-FR" sz="2800" b="1" dirty="0"/>
              <a:t>et à valoriser les talents</a:t>
            </a:r>
          </a:p>
        </p:txBody>
      </p:sp>
      <p:sp>
        <p:nvSpPr>
          <p:cNvPr id="3" name="Espace réservé du contenu 2"/>
          <p:cNvSpPr>
            <a:spLocks noGrp="1"/>
          </p:cNvSpPr>
          <p:nvPr>
            <p:ph idx="1"/>
          </p:nvPr>
        </p:nvSpPr>
        <p:spPr>
          <a:xfrm>
            <a:off x="179512" y="1556792"/>
            <a:ext cx="8280920" cy="4968552"/>
          </a:xfrm>
        </p:spPr>
        <p:txBody>
          <a:bodyPr>
            <a:noAutofit/>
          </a:bodyPr>
          <a:lstStyle/>
          <a:p>
            <a:pPr marL="114300" indent="0">
              <a:buNone/>
            </a:pPr>
            <a:r>
              <a:rPr lang="fr-FR" sz="2000" b="1" dirty="0" smtClean="0">
                <a:ea typeface="Tahoma" pitchFamily="34" charset="0"/>
                <a:cs typeface="Tahoma" pitchFamily="34" charset="0"/>
              </a:rPr>
              <a:t>La Chorale </a:t>
            </a:r>
          </a:p>
          <a:p>
            <a:pPr marL="114300" indent="0">
              <a:buNone/>
            </a:pPr>
            <a:r>
              <a:rPr lang="fr-FR" sz="2000" b="1" dirty="0" smtClean="0">
                <a:ea typeface="Tahoma" pitchFamily="34" charset="0"/>
                <a:cs typeface="Tahoma" pitchFamily="34" charset="0"/>
              </a:rPr>
              <a:t>L’ Association Sportive : inscriptions </a:t>
            </a:r>
            <a:r>
              <a:rPr lang="fr-FR" sz="2000" b="1" dirty="0" smtClean="0">
                <a:ea typeface="Tahoma" pitchFamily="34" charset="0"/>
                <a:cs typeface="Tahoma" pitchFamily="34" charset="0"/>
              </a:rPr>
              <a:t>le 3</a:t>
            </a:r>
            <a:r>
              <a:rPr lang="fr-FR" sz="2000" b="1" baseline="30000" dirty="0" smtClean="0">
                <a:ea typeface="Tahoma" pitchFamily="34" charset="0"/>
                <a:cs typeface="Tahoma" pitchFamily="34" charset="0"/>
              </a:rPr>
              <a:t>e</a:t>
            </a:r>
            <a:r>
              <a:rPr lang="fr-FR" sz="2000" b="1" dirty="0" smtClean="0">
                <a:ea typeface="Tahoma" pitchFamily="34" charset="0"/>
                <a:cs typeface="Tahoma" pitchFamily="34" charset="0"/>
              </a:rPr>
              <a:t> mercredi de </a:t>
            </a:r>
            <a:r>
              <a:rPr lang="fr-FR" sz="2000" b="1" dirty="0" smtClean="0">
                <a:ea typeface="Tahoma" pitchFamily="34" charset="0"/>
                <a:cs typeface="Tahoma" pitchFamily="34" charset="0"/>
              </a:rPr>
              <a:t>septembre de 13h à 14h30 dans le hall du collège auprès des professeurs d’EPS</a:t>
            </a:r>
          </a:p>
          <a:p>
            <a:pPr marL="114300" indent="0">
              <a:buNone/>
            </a:pPr>
            <a:r>
              <a:rPr lang="fr-FR" sz="2000" dirty="0" smtClean="0">
                <a:ea typeface="Tahoma" pitchFamily="34" charset="0"/>
                <a:cs typeface="Tahoma" pitchFamily="34" charset="0"/>
              </a:rPr>
              <a:t>Deux soirs par semaine et les mercredis après-midi, les élèves peuvent s’initier et/ou améliorer leurs performances en pratiquant :</a:t>
            </a:r>
          </a:p>
          <a:p>
            <a:r>
              <a:rPr lang="fr-FR" sz="2000" dirty="0" smtClean="0">
                <a:ea typeface="Tahoma" pitchFamily="34" charset="0"/>
                <a:cs typeface="Tahoma" pitchFamily="34" charset="0"/>
              </a:rPr>
              <a:t> l’escalade</a:t>
            </a:r>
          </a:p>
          <a:p>
            <a:r>
              <a:rPr lang="fr-FR" sz="2000" dirty="0" smtClean="0">
                <a:ea typeface="Tahoma" pitchFamily="34" charset="0"/>
                <a:cs typeface="Tahoma" pitchFamily="34" charset="0"/>
              </a:rPr>
              <a:t> le futsal</a:t>
            </a:r>
          </a:p>
          <a:p>
            <a:r>
              <a:rPr lang="fr-FR" sz="2000" dirty="0" smtClean="0">
                <a:ea typeface="Tahoma" pitchFamily="34" charset="0"/>
                <a:cs typeface="Tahoma" pitchFamily="34" charset="0"/>
              </a:rPr>
              <a:t>le fitness</a:t>
            </a:r>
          </a:p>
          <a:p>
            <a:r>
              <a:rPr lang="fr-FR" sz="2000" dirty="0" smtClean="0">
                <a:ea typeface="Tahoma" pitchFamily="34" charset="0"/>
                <a:cs typeface="Tahoma" pitchFamily="34" charset="0"/>
              </a:rPr>
              <a:t> le basket-ball</a:t>
            </a:r>
          </a:p>
          <a:p>
            <a:r>
              <a:rPr lang="fr-FR" sz="2000" dirty="0" smtClean="0">
                <a:ea typeface="Tahoma" pitchFamily="34" charset="0"/>
                <a:cs typeface="Tahoma" pitchFamily="34" charset="0"/>
              </a:rPr>
              <a:t>le volley-ball</a:t>
            </a:r>
          </a:p>
          <a:p>
            <a:r>
              <a:rPr lang="fr-FR" sz="2000" dirty="0">
                <a:ea typeface="Tahoma" pitchFamily="34" charset="0"/>
                <a:cs typeface="Tahoma" pitchFamily="34" charset="0"/>
              </a:rPr>
              <a:t>l</a:t>
            </a:r>
            <a:r>
              <a:rPr lang="fr-FR" sz="2000" dirty="0" smtClean="0">
                <a:ea typeface="Tahoma" pitchFamily="34" charset="0"/>
                <a:cs typeface="Tahoma" pitchFamily="34" charset="0"/>
              </a:rPr>
              <a:t>a natation</a:t>
            </a:r>
          </a:p>
          <a:p>
            <a:r>
              <a:rPr lang="fr-FR" sz="2000" dirty="0">
                <a:ea typeface="Tahoma" pitchFamily="34" charset="0"/>
                <a:cs typeface="Tahoma" pitchFamily="34" charset="0"/>
              </a:rPr>
              <a:t>l</a:t>
            </a:r>
            <a:r>
              <a:rPr lang="fr-FR" sz="2000" dirty="0" smtClean="0">
                <a:ea typeface="Tahoma" pitchFamily="34" charset="0"/>
                <a:cs typeface="Tahoma" pitchFamily="34" charset="0"/>
              </a:rPr>
              <a:t>e badminton</a:t>
            </a:r>
          </a:p>
          <a:p>
            <a:r>
              <a:rPr lang="fr-FR" sz="2000" dirty="0" smtClean="0">
                <a:ea typeface="Tahoma" pitchFamily="34" charset="0"/>
                <a:cs typeface="Tahoma" pitchFamily="34" charset="0"/>
              </a:rPr>
              <a:t>l’athlétisme</a:t>
            </a:r>
            <a:endParaRPr lang="fr-FR" dirty="0" smtClean="0">
              <a:ea typeface="Tahoma" pitchFamily="34" charset="0"/>
              <a:cs typeface="Tahoma" pitchFamily="34" charset="0"/>
            </a:endParaRPr>
          </a:p>
          <a:p>
            <a:endParaRPr lang="fr-FR"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69440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a:t>L’organisation des classes</a:t>
            </a:r>
          </a:p>
        </p:txBody>
      </p:sp>
      <p:sp>
        <p:nvSpPr>
          <p:cNvPr id="3" name="Espace réservé du contenu 2"/>
          <p:cNvSpPr>
            <a:spLocks noGrp="1"/>
          </p:cNvSpPr>
          <p:nvPr>
            <p:ph idx="1"/>
          </p:nvPr>
        </p:nvSpPr>
        <p:spPr>
          <a:xfrm>
            <a:off x="251520" y="1988840"/>
            <a:ext cx="8136904" cy="3744416"/>
          </a:xfrm>
        </p:spPr>
        <p:txBody>
          <a:bodyPr>
            <a:normAutofit/>
          </a:bodyPr>
          <a:lstStyle/>
          <a:p>
            <a:r>
              <a:rPr lang="fr-FR" sz="2400" dirty="0" smtClean="0"/>
              <a:t>Toutes les classes sont hétérogènes,</a:t>
            </a:r>
          </a:p>
          <a:p>
            <a:endParaRPr lang="fr-FR" sz="2400" dirty="0" smtClean="0"/>
          </a:p>
          <a:p>
            <a:r>
              <a:rPr lang="fr-FR" sz="2400" dirty="0" smtClean="0"/>
              <a:t>Les élèves des 5 écoles de Sèvres sont  répartis dans les </a:t>
            </a:r>
            <a:r>
              <a:rPr lang="fr-FR" sz="2400" dirty="0" smtClean="0"/>
              <a:t>classes</a:t>
            </a:r>
            <a:r>
              <a:rPr lang="fr-FR" sz="2400" dirty="0" smtClean="0"/>
              <a:t>,</a:t>
            </a:r>
          </a:p>
          <a:p>
            <a:endParaRPr lang="fr-FR" sz="2400" dirty="0" smtClean="0"/>
          </a:p>
          <a:p>
            <a:r>
              <a:rPr lang="fr-FR" sz="2400" dirty="0" smtClean="0"/>
              <a:t>Aucun changement de classe ne sera possible après la </a:t>
            </a:r>
            <a:r>
              <a:rPr lang="fr-FR" sz="2400" dirty="0" smtClean="0"/>
              <a:t>rentrée.</a:t>
            </a:r>
            <a:endParaRPr lang="fr-FR" sz="2400" dirty="0" smtClean="0"/>
          </a:p>
          <a:p>
            <a:pPr marL="114300" indent="0">
              <a:buNone/>
            </a:pPr>
            <a:endParaRPr lang="fr-FR" dirty="0" smtClean="0"/>
          </a:p>
        </p:txBody>
      </p:sp>
    </p:spTree>
    <p:extLst>
      <p:ext uri="{BB962C8B-B14F-4D97-AF65-F5344CB8AC3E}">
        <p14:creationId xmlns:p14="http://schemas.microsoft.com/office/powerpoint/2010/main" val="960143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7620000" cy="854968"/>
          </a:xfrm>
        </p:spPr>
        <p:txBody>
          <a:bodyPr/>
          <a:lstStyle/>
          <a:p>
            <a:pPr algn="ctr"/>
            <a:r>
              <a:rPr lang="fr-FR" sz="4000" b="1" dirty="0" smtClean="0"/>
              <a:t>Le </a:t>
            </a:r>
            <a:r>
              <a:rPr lang="fr-FR" sz="4000" b="1" dirty="0"/>
              <a:t>personnel du </a:t>
            </a:r>
            <a:r>
              <a:rPr lang="fr-FR" sz="4000" b="1" dirty="0" smtClean="0"/>
              <a:t>collège</a:t>
            </a:r>
            <a:endParaRPr lang="fr-FR" sz="4000" dirty="0"/>
          </a:p>
        </p:txBody>
      </p:sp>
      <p:sp>
        <p:nvSpPr>
          <p:cNvPr id="3" name="Espace réservé du contenu 2"/>
          <p:cNvSpPr>
            <a:spLocks noGrp="1"/>
          </p:cNvSpPr>
          <p:nvPr>
            <p:ph idx="1"/>
          </p:nvPr>
        </p:nvSpPr>
        <p:spPr>
          <a:xfrm>
            <a:off x="179512" y="1196752"/>
            <a:ext cx="7908032" cy="5400600"/>
          </a:xfrm>
        </p:spPr>
        <p:txBody>
          <a:bodyPr>
            <a:normAutofit fontScale="62500" lnSpcReduction="20000"/>
          </a:bodyPr>
          <a:lstStyle/>
          <a:p>
            <a:r>
              <a:rPr lang="fr-FR" sz="2900" dirty="0" smtClean="0">
                <a:solidFill>
                  <a:schemeClr val="tx1">
                    <a:lumMod val="95000"/>
                    <a:lumOff val="5000"/>
                  </a:schemeClr>
                </a:solidFill>
              </a:rPr>
              <a:t> </a:t>
            </a:r>
            <a:r>
              <a:rPr lang="fr-FR" sz="2900" b="1" dirty="0"/>
              <a:t>Direction</a:t>
            </a:r>
            <a:r>
              <a:rPr lang="fr-FR" sz="2900" dirty="0"/>
              <a:t> </a:t>
            </a:r>
            <a:r>
              <a:rPr lang="fr-FR" sz="2900" dirty="0" smtClean="0"/>
              <a:t>:   Principale </a:t>
            </a:r>
            <a:r>
              <a:rPr lang="fr-FR" sz="2900" dirty="0"/>
              <a:t>: </a:t>
            </a:r>
            <a:r>
              <a:rPr lang="fr-FR" sz="2900" dirty="0" smtClean="0"/>
              <a:t>Mme Marion MARCHAL </a:t>
            </a:r>
          </a:p>
          <a:p>
            <a:pPr marL="114300" indent="0">
              <a:buNone/>
            </a:pPr>
            <a:r>
              <a:rPr lang="fr-FR" sz="2900" dirty="0" smtClean="0"/>
              <a:t>                           </a:t>
            </a:r>
            <a:r>
              <a:rPr lang="fr-FR" sz="2900" dirty="0" smtClean="0"/>
              <a:t>Principale adjointe </a:t>
            </a:r>
            <a:r>
              <a:rPr lang="fr-FR" sz="2900" dirty="0" smtClean="0"/>
              <a:t>: Mme </a:t>
            </a:r>
            <a:r>
              <a:rPr lang="fr-FR" sz="2900" dirty="0" smtClean="0"/>
              <a:t>Emmanuelle UGALDE LASCORZ</a:t>
            </a:r>
            <a:endParaRPr lang="fr-FR" sz="2900" dirty="0" smtClean="0"/>
          </a:p>
          <a:p>
            <a:pPr marL="114300" indent="0">
              <a:buNone/>
            </a:pPr>
            <a:r>
              <a:rPr lang="fr-FR" sz="2900" dirty="0" smtClean="0"/>
              <a:t>                           Adjointe Gestionnaire </a:t>
            </a:r>
            <a:r>
              <a:rPr lang="fr-FR" sz="2900" dirty="0"/>
              <a:t>: Mme </a:t>
            </a:r>
            <a:r>
              <a:rPr lang="fr-FR" sz="2900" dirty="0" smtClean="0"/>
              <a:t>Anne MASSON</a:t>
            </a:r>
          </a:p>
          <a:p>
            <a:pPr marL="114300" indent="0">
              <a:buNone/>
            </a:pPr>
            <a:endParaRPr lang="fr-FR" sz="1100" dirty="0" smtClean="0"/>
          </a:p>
          <a:p>
            <a:r>
              <a:rPr lang="fr-FR" sz="2900" b="1" dirty="0" smtClean="0"/>
              <a:t>Assistante de direction </a:t>
            </a:r>
            <a:r>
              <a:rPr lang="fr-FR" sz="2900" dirty="0" smtClean="0"/>
              <a:t>: </a:t>
            </a:r>
            <a:r>
              <a:rPr lang="fr-FR" sz="2900" dirty="0" smtClean="0"/>
              <a:t>Mme Florence WERNER</a:t>
            </a:r>
            <a:endParaRPr lang="fr-FR" sz="2900" dirty="0" smtClean="0"/>
          </a:p>
          <a:p>
            <a:endParaRPr lang="fr-FR" sz="1100" dirty="0" smtClean="0"/>
          </a:p>
          <a:p>
            <a:r>
              <a:rPr lang="fr-FR" sz="2900" b="1" dirty="0" smtClean="0"/>
              <a:t>Secrétariat des élèves </a:t>
            </a:r>
            <a:r>
              <a:rPr lang="fr-FR" sz="2900" dirty="0" smtClean="0"/>
              <a:t>: Mme </a:t>
            </a:r>
            <a:r>
              <a:rPr lang="fr-FR" sz="2900" dirty="0" smtClean="0"/>
              <a:t>Luce PAYELLE</a:t>
            </a:r>
            <a:endParaRPr lang="fr-FR" sz="2900" dirty="0" smtClean="0"/>
          </a:p>
          <a:p>
            <a:endParaRPr lang="fr-FR" sz="1300" dirty="0" smtClean="0"/>
          </a:p>
          <a:p>
            <a:r>
              <a:rPr lang="fr-FR" sz="2900" b="1" dirty="0" smtClean="0"/>
              <a:t>Intendance :</a:t>
            </a:r>
            <a:r>
              <a:rPr lang="fr-FR" sz="2900" dirty="0" smtClean="0"/>
              <a:t> </a:t>
            </a:r>
            <a:r>
              <a:rPr lang="fr-FR" sz="2900" dirty="0" smtClean="0"/>
              <a:t>Mme Océane DELBOIS et Mme Catherine LEMOAL</a:t>
            </a:r>
            <a:endParaRPr lang="fr-FR" sz="2900" dirty="0" smtClean="0"/>
          </a:p>
          <a:p>
            <a:endParaRPr lang="fr-FR" sz="1100" dirty="0" smtClean="0"/>
          </a:p>
          <a:p>
            <a:r>
              <a:rPr lang="fr-FR" sz="2900" b="1" dirty="0" smtClean="0"/>
              <a:t>Service Vie scolaire </a:t>
            </a:r>
            <a:r>
              <a:rPr lang="fr-FR" sz="2900" dirty="0" smtClean="0"/>
              <a:t>:  2 Conseillères  Principales d’Education  CPE: Mme </a:t>
            </a:r>
            <a:r>
              <a:rPr lang="fr-FR" sz="2900" dirty="0" smtClean="0"/>
              <a:t>Armelle DURET et Mme Laure WEYL,  </a:t>
            </a:r>
            <a:r>
              <a:rPr lang="fr-FR" sz="2900" dirty="0" smtClean="0"/>
              <a:t>Assistants </a:t>
            </a:r>
            <a:r>
              <a:rPr lang="fr-FR" sz="2900" dirty="0"/>
              <a:t>d’éducation : 7</a:t>
            </a:r>
            <a:r>
              <a:rPr lang="fr-FR" sz="2900" dirty="0" smtClean="0"/>
              <a:t> postes</a:t>
            </a:r>
          </a:p>
          <a:p>
            <a:endParaRPr lang="fr-FR" sz="1100" dirty="0"/>
          </a:p>
          <a:p>
            <a:r>
              <a:rPr lang="fr-FR" sz="2900" b="1" dirty="0" smtClean="0"/>
              <a:t>Infirmières </a:t>
            </a:r>
            <a:r>
              <a:rPr lang="fr-FR" sz="2900" dirty="0" smtClean="0"/>
              <a:t>:  </a:t>
            </a:r>
            <a:r>
              <a:rPr lang="fr-FR" sz="2900" dirty="0" smtClean="0"/>
              <a:t>Mme Alexandra RODRIGUES et Mme Stéphanie PITRAS</a:t>
            </a:r>
            <a:endParaRPr lang="fr-FR" sz="2900" dirty="0" smtClean="0"/>
          </a:p>
          <a:p>
            <a:endParaRPr lang="fr-FR" sz="1100" dirty="0" smtClean="0"/>
          </a:p>
          <a:p>
            <a:r>
              <a:rPr lang="fr-FR" sz="2900" b="1" dirty="0" smtClean="0"/>
              <a:t>Assistante sociale </a:t>
            </a:r>
            <a:r>
              <a:rPr lang="fr-FR" sz="2900" dirty="0" smtClean="0"/>
              <a:t>: Mme </a:t>
            </a:r>
            <a:r>
              <a:rPr lang="fr-FR" sz="2900" dirty="0" smtClean="0"/>
              <a:t>Myriam BENGHELLAB</a:t>
            </a:r>
            <a:endParaRPr lang="fr-FR" sz="2900" dirty="0" smtClean="0"/>
          </a:p>
          <a:p>
            <a:endParaRPr lang="fr-FR" sz="1100" dirty="0" smtClean="0"/>
          </a:p>
          <a:p>
            <a:r>
              <a:rPr lang="fr-FR" sz="2900" b="1" dirty="0" smtClean="0"/>
              <a:t>CDI</a:t>
            </a:r>
            <a:r>
              <a:rPr lang="fr-FR" sz="2900" dirty="0" smtClean="0"/>
              <a:t>:  Mme </a:t>
            </a:r>
            <a:r>
              <a:rPr lang="fr-FR" sz="2900" dirty="0"/>
              <a:t>Raluca </a:t>
            </a:r>
            <a:r>
              <a:rPr lang="fr-FR" sz="2900" dirty="0" smtClean="0"/>
              <a:t>LAZAR et Mme  Constance DELAMARRE</a:t>
            </a:r>
          </a:p>
          <a:p>
            <a:endParaRPr lang="fr-FR" sz="1100" dirty="0" smtClean="0"/>
          </a:p>
          <a:p>
            <a:r>
              <a:rPr lang="fr-FR" sz="2900" b="1" dirty="0" smtClean="0"/>
              <a:t>Professeurs </a:t>
            </a:r>
            <a:r>
              <a:rPr lang="fr-FR" sz="2900" dirty="0" smtClean="0"/>
              <a:t>: environ 60 nationaux et  18 internationaux</a:t>
            </a:r>
          </a:p>
          <a:p>
            <a:endParaRPr lang="fr-FR" sz="1100" dirty="0"/>
          </a:p>
          <a:p>
            <a:r>
              <a:rPr lang="fr-FR" sz="2900" b="1" dirty="0" smtClean="0"/>
              <a:t>Psychologue  de l’Education Nationale - Conseillère </a:t>
            </a:r>
            <a:r>
              <a:rPr lang="fr-FR" sz="2900" b="1" dirty="0"/>
              <a:t>d’orientation </a:t>
            </a:r>
            <a:r>
              <a:rPr lang="fr-FR" sz="2900" b="1" dirty="0" smtClean="0"/>
              <a:t>: </a:t>
            </a:r>
            <a:r>
              <a:rPr lang="fr-FR" sz="2900" dirty="0" smtClean="0"/>
              <a:t>Mme Cindy ARNAUD</a:t>
            </a:r>
          </a:p>
          <a:p>
            <a:endParaRPr lang="fr-FR" sz="1100" dirty="0"/>
          </a:p>
          <a:p>
            <a:r>
              <a:rPr lang="fr-FR" sz="2900" b="1" dirty="0" smtClean="0"/>
              <a:t>Service général </a:t>
            </a:r>
            <a:r>
              <a:rPr lang="fr-FR" sz="2900" dirty="0" smtClean="0"/>
              <a:t>: 14 agents du Conseil </a:t>
            </a:r>
            <a:r>
              <a:rPr lang="fr-FR" sz="2900" dirty="0" smtClean="0"/>
              <a:t>Départemental</a:t>
            </a:r>
            <a:endParaRPr lang="fr-FR" dirty="0"/>
          </a:p>
          <a:p>
            <a:endParaRPr lang="fr-FR" dirty="0"/>
          </a:p>
          <a:p>
            <a:endParaRPr lang="fr-FR" dirty="0">
              <a:solidFill>
                <a:schemeClr val="tx1">
                  <a:lumMod val="95000"/>
                  <a:lumOff val="5000"/>
                </a:schemeClr>
              </a:solidFill>
            </a:endParaRPr>
          </a:p>
        </p:txBody>
      </p:sp>
    </p:spTree>
    <p:extLst>
      <p:ext uri="{BB962C8B-B14F-4D97-AF65-F5344CB8AC3E}">
        <p14:creationId xmlns:p14="http://schemas.microsoft.com/office/powerpoint/2010/main" val="570964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5602634"/>
          </a:xfrm>
        </p:spPr>
        <p:txBody>
          <a:bodyPr/>
          <a:lstStyle/>
          <a:p>
            <a:pPr algn="ctr"/>
            <a:r>
              <a:rPr lang="fr-FR" sz="4000" b="1" dirty="0" smtClean="0"/>
              <a:t>Pour nous contacter </a:t>
            </a:r>
            <a:r>
              <a:rPr lang="fr-FR" sz="4000" dirty="0" smtClean="0">
                <a:hlinkClick r:id="rId2"/>
              </a:rPr>
              <a:t>Ce.0921244C@ac-versailles.fr</a:t>
            </a:r>
            <a:r>
              <a:rPr lang="fr-FR" sz="4000" dirty="0" smtClean="0"/>
              <a:t/>
            </a:r>
            <a:br>
              <a:rPr lang="fr-FR" sz="4000" dirty="0" smtClean="0"/>
            </a:br>
            <a:r>
              <a:rPr lang="fr-FR" sz="4000" dirty="0"/>
              <a:t/>
            </a:r>
            <a:br>
              <a:rPr lang="fr-FR" sz="4000" dirty="0"/>
            </a:br>
            <a:r>
              <a:rPr lang="fr-FR" sz="4000" dirty="0" smtClean="0"/>
              <a:t>Consultez régulièrement le site </a:t>
            </a:r>
            <a:r>
              <a:rPr lang="fr-FR" sz="4000" dirty="0"/>
              <a:t>du collège :</a:t>
            </a:r>
            <a:br>
              <a:rPr lang="fr-FR" sz="4000" dirty="0"/>
            </a:br>
            <a:r>
              <a:rPr lang="fr-FR" sz="3600" dirty="0"/>
              <a:t>http://www.clg-sevres.ac-versailles.fr/</a:t>
            </a:r>
            <a:br>
              <a:rPr lang="fr-FR" sz="3600" dirty="0"/>
            </a:br>
            <a:endParaRPr lang="fr-FR" sz="3600" b="1" dirty="0"/>
          </a:p>
        </p:txBody>
      </p:sp>
      <p:sp>
        <p:nvSpPr>
          <p:cNvPr id="4" name="Espace réservé du pied de page 3"/>
          <p:cNvSpPr>
            <a:spLocks noGrp="1"/>
          </p:cNvSpPr>
          <p:nvPr>
            <p:ph type="ftr" sz="quarter" idx="11"/>
          </p:nvPr>
        </p:nvSpPr>
        <p:spPr/>
        <p:txBody>
          <a:bodyPr/>
          <a:lstStyle/>
          <a:p>
            <a:r>
              <a:rPr lang="fr-FR" dirty="0" smtClean="0"/>
              <a:t>Collège de Sèvres - Rentrée 2018</a:t>
            </a:r>
            <a:endParaRPr lang="en-US" dirty="0"/>
          </a:p>
        </p:txBody>
      </p:sp>
    </p:spTree>
    <p:extLst>
      <p:ext uri="{BB962C8B-B14F-4D97-AF65-F5344CB8AC3E}">
        <p14:creationId xmlns:p14="http://schemas.microsoft.com/office/powerpoint/2010/main" val="161290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7620000" cy="1012974"/>
          </a:xfrm>
        </p:spPr>
        <p:txBody>
          <a:bodyPr/>
          <a:lstStyle/>
          <a:p>
            <a:pPr algn="ctr"/>
            <a:r>
              <a:rPr lang="fr-FR" sz="4800" b="1" dirty="0" smtClean="0"/>
              <a:t>La </a:t>
            </a:r>
            <a:r>
              <a:rPr lang="fr-FR" sz="4800" b="1" dirty="0" smtClean="0">
                <a:latin typeface="+mn-lt"/>
              </a:rPr>
              <a:t>scolarité</a:t>
            </a:r>
            <a:r>
              <a:rPr lang="fr-FR" sz="4800" b="1" dirty="0" smtClean="0"/>
              <a:t> au collège</a:t>
            </a:r>
            <a:endParaRPr lang="fr-FR" sz="4800" b="1" dirty="0"/>
          </a:p>
        </p:txBody>
      </p:sp>
      <p:pic>
        <p:nvPicPr>
          <p:cNvPr id="5"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4681"/>
          <a:stretch/>
        </p:blipFill>
        <p:spPr bwMode="auto">
          <a:xfrm>
            <a:off x="457200" y="1700808"/>
            <a:ext cx="762000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6054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280920" cy="1143000"/>
          </a:xfrm>
        </p:spPr>
        <p:txBody>
          <a:bodyPr/>
          <a:lstStyle/>
          <a:p>
            <a:r>
              <a:rPr lang="fr-FR" sz="4400" b="1" dirty="0" smtClean="0"/>
              <a:t>Le cycle 3</a:t>
            </a:r>
            <a:endParaRPr lang="fr-FR" sz="4400" b="1" dirty="0"/>
          </a:p>
        </p:txBody>
      </p:sp>
      <p:sp>
        <p:nvSpPr>
          <p:cNvPr id="3" name="Espace réservé du contenu 2"/>
          <p:cNvSpPr>
            <a:spLocks noGrp="1"/>
          </p:cNvSpPr>
          <p:nvPr>
            <p:ph idx="1"/>
          </p:nvPr>
        </p:nvSpPr>
        <p:spPr/>
        <p:txBody>
          <a:bodyPr>
            <a:normAutofit/>
          </a:bodyPr>
          <a:lstStyle/>
          <a:p>
            <a:pPr>
              <a:spcBef>
                <a:spcPts val="600"/>
              </a:spcBef>
              <a:spcAft>
                <a:spcPts val="2000"/>
              </a:spcAft>
              <a:defRPr/>
            </a:pPr>
            <a:r>
              <a:rPr lang="fr-FR" sz="2400" b="1" u="sng" dirty="0" smtClean="0"/>
              <a:t>Le </a:t>
            </a:r>
            <a:r>
              <a:rPr lang="fr-FR" sz="2400" b="1" u="sng" dirty="0"/>
              <a:t>cycle 3</a:t>
            </a:r>
            <a:r>
              <a:rPr lang="fr-FR" sz="2400" dirty="0"/>
              <a:t> relie les deux dernières années de l’école primaire et la première année du collège avec comme objectifs :</a:t>
            </a:r>
          </a:p>
          <a:p>
            <a:pPr indent="-342900">
              <a:spcBef>
                <a:spcPts val="600"/>
              </a:spcBef>
              <a:spcAft>
                <a:spcPts val="2000"/>
              </a:spcAft>
              <a:defRPr/>
            </a:pPr>
            <a:r>
              <a:rPr lang="fr-FR" sz="2400" dirty="0" smtClean="0"/>
              <a:t>Consolider </a:t>
            </a:r>
            <a:r>
              <a:rPr lang="fr-FR" sz="2400" dirty="0"/>
              <a:t>les apprentissages fondamentaux engagés au cycle 2 tout en entrant de manière progressive dans les </a:t>
            </a:r>
            <a:r>
              <a:rPr lang="fr-FR" sz="2400" dirty="0" smtClean="0"/>
              <a:t>disciplines.</a:t>
            </a:r>
            <a:endParaRPr lang="fr-FR" sz="2400" dirty="0"/>
          </a:p>
          <a:p>
            <a:pPr indent="-342900">
              <a:spcBef>
                <a:spcPts val="600"/>
              </a:spcBef>
              <a:spcAft>
                <a:spcPts val="2000"/>
              </a:spcAft>
              <a:defRPr/>
            </a:pPr>
            <a:r>
              <a:rPr lang="fr-FR" sz="2400" dirty="0"/>
              <a:t>P</a:t>
            </a:r>
            <a:r>
              <a:rPr lang="fr-FR" sz="2400" dirty="0" smtClean="0"/>
              <a:t>ermettre </a:t>
            </a:r>
            <a:r>
              <a:rPr lang="fr-FR" sz="2400" dirty="0"/>
              <a:t>une meilleure transition entre l’école et le collège en assurant </a:t>
            </a:r>
            <a:r>
              <a:rPr lang="fr-FR" sz="2400" b="1" u="sng" dirty="0"/>
              <a:t>une progressivité </a:t>
            </a:r>
            <a:r>
              <a:rPr lang="fr-FR" sz="2400" b="1" u="sng" dirty="0" smtClean="0"/>
              <a:t>sur les 3 </a:t>
            </a:r>
            <a:r>
              <a:rPr lang="fr-FR" sz="2400" b="1" u="sng" dirty="0"/>
              <a:t>années du cycle. </a:t>
            </a:r>
          </a:p>
          <a:p>
            <a:endParaRPr lang="fr-FR" dirty="0"/>
          </a:p>
        </p:txBody>
      </p:sp>
    </p:spTree>
    <p:extLst>
      <p:ext uri="{BB962C8B-B14F-4D97-AF65-F5344CB8AC3E}">
        <p14:creationId xmlns:p14="http://schemas.microsoft.com/office/powerpoint/2010/main" val="1602070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775" y="476672"/>
            <a:ext cx="7896826" cy="864096"/>
          </a:xfrm>
        </p:spPr>
        <p:txBody>
          <a:bodyPr/>
          <a:lstStyle/>
          <a:p>
            <a:pPr algn="ctr"/>
            <a:r>
              <a:rPr lang="fr-FR" sz="4000" b="1" dirty="0" smtClean="0"/>
              <a:t/>
            </a:r>
            <a:br>
              <a:rPr lang="fr-FR" sz="4000" b="1" dirty="0" smtClean="0"/>
            </a:br>
            <a:r>
              <a:rPr lang="fr-FR" sz="4000" b="1" dirty="0" smtClean="0"/>
              <a:t>L’organisation des enseignements </a:t>
            </a:r>
            <a:br>
              <a:rPr lang="fr-FR" sz="4000" b="1" dirty="0" smtClean="0"/>
            </a:br>
            <a:endParaRPr lang="fr-FR" sz="4000" b="1" dirty="0"/>
          </a:p>
        </p:txBody>
      </p:sp>
      <p:sp>
        <p:nvSpPr>
          <p:cNvPr id="5" name="Rectangle 4"/>
          <p:cNvSpPr/>
          <p:nvPr/>
        </p:nvSpPr>
        <p:spPr>
          <a:xfrm>
            <a:off x="1979712" y="1484784"/>
            <a:ext cx="4149625" cy="1512093"/>
          </a:xfrm>
          <a:prstGeom prst="rect">
            <a:avLst/>
          </a:prstGeom>
          <a:solidFill>
            <a:srgbClr val="81C921"/>
          </a:solidFill>
          <a:ln w="57150">
            <a:solidFill>
              <a:srgbClr val="FFC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sz="1800" b="1" dirty="0">
                <a:solidFill>
                  <a:srgbClr val="1C1850"/>
                </a:solidFill>
                <a:latin typeface="Calibri"/>
                <a:cs typeface="Calibri"/>
              </a:rPr>
              <a:t>Enseignements communs</a:t>
            </a:r>
          </a:p>
          <a:p>
            <a:pPr algn="ctr" eaLnBrk="1" hangingPunct="1">
              <a:defRPr/>
            </a:pPr>
            <a:r>
              <a:rPr lang="fr-FR" sz="1800" b="1" dirty="0">
                <a:solidFill>
                  <a:srgbClr val="1C1850"/>
                </a:solidFill>
                <a:latin typeface="Calibri"/>
                <a:cs typeface="Calibri"/>
              </a:rPr>
              <a:t>23 h en 6</a:t>
            </a:r>
            <a:r>
              <a:rPr lang="fr-FR" sz="1800" b="1" baseline="30000" dirty="0">
                <a:solidFill>
                  <a:srgbClr val="1C1850"/>
                </a:solidFill>
                <a:latin typeface="Calibri"/>
                <a:cs typeface="Calibri"/>
              </a:rPr>
              <a:t>e</a:t>
            </a:r>
            <a:r>
              <a:rPr lang="fr-FR" sz="1800" b="1" dirty="0">
                <a:solidFill>
                  <a:srgbClr val="1C1850"/>
                </a:solidFill>
                <a:latin typeface="Calibri"/>
                <a:cs typeface="Calibri"/>
              </a:rPr>
              <a:t> </a:t>
            </a:r>
          </a:p>
        </p:txBody>
      </p:sp>
      <p:sp>
        <p:nvSpPr>
          <p:cNvPr id="7" name="Rectangle 6"/>
          <p:cNvSpPr/>
          <p:nvPr/>
        </p:nvSpPr>
        <p:spPr>
          <a:xfrm>
            <a:off x="2438400" y="3789040"/>
            <a:ext cx="3762375" cy="1255712"/>
          </a:xfrm>
          <a:prstGeom prst="rect">
            <a:avLst/>
          </a:prstGeom>
          <a:solidFill>
            <a:srgbClr val="BAE97B"/>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altLang="fr-FR" sz="1800" b="1" dirty="0">
                <a:solidFill>
                  <a:srgbClr val="1C1850"/>
                </a:solidFill>
                <a:latin typeface="Calibri" pitchFamily="34" charset="0"/>
              </a:rPr>
              <a:t>Accompagnement personnalisé</a:t>
            </a:r>
          </a:p>
          <a:p>
            <a:pPr algn="ctr" eaLnBrk="1" hangingPunct="1">
              <a:defRPr/>
            </a:pPr>
            <a:r>
              <a:rPr lang="fr-FR" altLang="fr-FR" sz="1800" b="1" dirty="0">
                <a:solidFill>
                  <a:srgbClr val="1C1850"/>
                </a:solidFill>
                <a:latin typeface="Calibri" pitchFamily="34" charset="0"/>
              </a:rPr>
              <a:t>3 h en </a:t>
            </a:r>
            <a:r>
              <a:rPr lang="fr-FR" altLang="fr-FR" sz="1800" b="1" dirty="0" smtClean="0">
                <a:solidFill>
                  <a:srgbClr val="1C1850"/>
                </a:solidFill>
                <a:latin typeface="Calibri" pitchFamily="34" charset="0"/>
              </a:rPr>
              <a:t>6</a:t>
            </a:r>
            <a:r>
              <a:rPr lang="fr-FR" altLang="fr-FR" sz="1800" b="1" baseline="30000" dirty="0" smtClean="0">
                <a:solidFill>
                  <a:srgbClr val="1C1850"/>
                </a:solidFill>
                <a:latin typeface="Calibri" pitchFamily="34" charset="0"/>
              </a:rPr>
              <a:t>e</a:t>
            </a:r>
            <a:endParaRPr lang="fr-FR" altLang="fr-FR" sz="1800" b="1" dirty="0">
              <a:solidFill>
                <a:srgbClr val="1C1850"/>
              </a:solidFill>
              <a:latin typeface="Calibri" pitchFamily="34" charset="0"/>
            </a:endParaRPr>
          </a:p>
        </p:txBody>
      </p:sp>
      <p:sp>
        <p:nvSpPr>
          <p:cNvPr id="8" name="Croix 7"/>
          <p:cNvSpPr/>
          <p:nvPr/>
        </p:nvSpPr>
        <p:spPr>
          <a:xfrm>
            <a:off x="4040188" y="3203252"/>
            <a:ext cx="504825" cy="514350"/>
          </a:xfrm>
          <a:prstGeom prst="plus">
            <a:avLst>
              <a:gd name="adj" fmla="val 36275"/>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sz="1800"/>
          </a:p>
        </p:txBody>
      </p:sp>
      <p:sp>
        <p:nvSpPr>
          <p:cNvPr id="10" name="Rectangle 9"/>
          <p:cNvSpPr/>
          <p:nvPr/>
        </p:nvSpPr>
        <p:spPr>
          <a:xfrm>
            <a:off x="179388" y="3789040"/>
            <a:ext cx="8280400" cy="2087562"/>
          </a:xfrm>
          <a:prstGeom prst="rect">
            <a:avLst/>
          </a:prstGeom>
          <a:noFill/>
          <a:ln>
            <a:solidFill>
              <a:srgbClr val="ADBB1F"/>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3528921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064896" cy="1143000"/>
          </a:xfrm>
        </p:spPr>
        <p:txBody>
          <a:bodyPr/>
          <a:lstStyle/>
          <a:p>
            <a:pPr algn="ctr"/>
            <a:r>
              <a:rPr lang="fr-FR" sz="3200" b="1" dirty="0" smtClean="0"/>
              <a:t>Les horaires disciplinaires</a:t>
            </a:r>
            <a:endParaRPr lang="fr-FR" sz="3200" b="1"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00200"/>
            <a:ext cx="7128792" cy="5001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à coins arrondis 5"/>
          <p:cNvSpPr/>
          <p:nvPr/>
        </p:nvSpPr>
        <p:spPr>
          <a:xfrm>
            <a:off x="2926010" y="1628800"/>
            <a:ext cx="1440160" cy="5157192"/>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43651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32656"/>
            <a:ext cx="8640960" cy="782960"/>
          </a:xfrm>
        </p:spPr>
        <p:txBody>
          <a:bodyPr/>
          <a:lstStyle/>
          <a:p>
            <a:r>
              <a:rPr lang="fr-FR" sz="4000" b="1" dirty="0" smtClean="0"/>
              <a:t>L’AP (Accompagnement Personnalisé)</a:t>
            </a:r>
            <a:endParaRPr lang="fr-FR" sz="4000" b="1" dirty="0"/>
          </a:p>
        </p:txBody>
      </p:sp>
      <p:sp>
        <p:nvSpPr>
          <p:cNvPr id="3" name="Espace réservé du contenu 2"/>
          <p:cNvSpPr>
            <a:spLocks noGrp="1"/>
          </p:cNvSpPr>
          <p:nvPr>
            <p:ph idx="1"/>
          </p:nvPr>
        </p:nvSpPr>
        <p:spPr>
          <a:xfrm>
            <a:off x="323528" y="1268760"/>
            <a:ext cx="7620000" cy="5184576"/>
          </a:xfrm>
        </p:spPr>
        <p:txBody>
          <a:bodyPr>
            <a:noAutofit/>
          </a:bodyPr>
          <a:lstStyle/>
          <a:p>
            <a:pPr algn="just"/>
            <a:r>
              <a:rPr lang="fr-FR" sz="2000" dirty="0" smtClean="0"/>
              <a:t>Il prend des formes variées : approfondissement ou renforcement, développement des méthodes et outils pour apprendre, soutien, entraînement ou remise à niveau.</a:t>
            </a:r>
          </a:p>
          <a:p>
            <a:pPr algn="just"/>
            <a:r>
              <a:rPr lang="fr-FR" sz="2000" dirty="0" smtClean="0"/>
              <a:t>Il repose sur les programmes d’enseignement et sur toutes les composantes  du socle, notamment la composante « les méthodes et outils pour apprendre ».</a:t>
            </a:r>
          </a:p>
          <a:p>
            <a:pPr algn="just"/>
            <a:r>
              <a:rPr lang="fr-FR" sz="2000" dirty="0" smtClean="0"/>
              <a:t>En classe de 6</a:t>
            </a:r>
            <a:r>
              <a:rPr lang="fr-FR" sz="2000" baseline="30000" dirty="0" smtClean="0"/>
              <a:t>ème</a:t>
            </a:r>
            <a:r>
              <a:rPr lang="fr-FR" sz="2000" dirty="0" smtClean="0"/>
              <a:t>, l’ AP a pour objectif de faciliter la transition entre l’école et le collège, en rendant explicites les attendus du travail scolaire dans les différentes disciplines enseignées au collège et conduisant tous les élèves à les maîtriser.</a:t>
            </a:r>
          </a:p>
          <a:p>
            <a:pPr algn="just"/>
            <a:r>
              <a:rPr lang="fr-FR" sz="2000" dirty="0" smtClean="0"/>
              <a:t>L’horaire est de 3 heures en 6</a:t>
            </a:r>
            <a:r>
              <a:rPr lang="fr-FR" sz="2000" baseline="30000" dirty="0" smtClean="0"/>
              <a:t>ème</a:t>
            </a:r>
            <a:r>
              <a:rPr lang="fr-FR" sz="2000" dirty="0" smtClean="0"/>
              <a:t> et 2 heures en 6</a:t>
            </a:r>
            <a:r>
              <a:rPr lang="fr-FR" sz="2000" baseline="30000" dirty="0" smtClean="0"/>
              <a:t>ème</a:t>
            </a:r>
            <a:r>
              <a:rPr lang="fr-FR" sz="2000" dirty="0" smtClean="0"/>
              <a:t> section internationale.</a:t>
            </a:r>
          </a:p>
          <a:p>
            <a:endParaRPr lang="fr-FR" sz="1800" dirty="0"/>
          </a:p>
        </p:txBody>
      </p:sp>
    </p:spTree>
    <p:extLst>
      <p:ext uri="{BB962C8B-B14F-4D97-AF65-F5344CB8AC3E}">
        <p14:creationId xmlns:p14="http://schemas.microsoft.com/office/powerpoint/2010/main" val="654488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850106"/>
          </a:xfrm>
        </p:spPr>
        <p:txBody>
          <a:bodyPr/>
          <a:lstStyle/>
          <a:p>
            <a:r>
              <a:rPr lang="fr-FR" sz="4400" b="1" dirty="0"/>
              <a:t>Les structures du collège</a:t>
            </a:r>
          </a:p>
        </p:txBody>
      </p:sp>
      <p:sp>
        <p:nvSpPr>
          <p:cNvPr id="3" name="Espace réservé du contenu 2"/>
          <p:cNvSpPr>
            <a:spLocks noGrp="1"/>
          </p:cNvSpPr>
          <p:nvPr>
            <p:ph sz="half" idx="1"/>
          </p:nvPr>
        </p:nvSpPr>
        <p:spPr/>
        <p:txBody>
          <a:bodyPr>
            <a:normAutofit/>
          </a:bodyPr>
          <a:lstStyle/>
          <a:p>
            <a:pPr lvl="0"/>
            <a:endParaRPr lang="fr-FR" sz="2400" dirty="0">
              <a:latin typeface="Tahoma" pitchFamily="34" charset="0"/>
            </a:endParaRPr>
          </a:p>
          <a:p>
            <a:pPr marL="114300" lvl="0" indent="0">
              <a:buNone/>
            </a:pPr>
            <a:endParaRPr lang="fr-FR" sz="2400" dirty="0">
              <a:latin typeface="Tahoma" pitchFamily="34" charset="0"/>
            </a:endParaRPr>
          </a:p>
          <a:p>
            <a:pPr fontAlgn="base"/>
            <a:endParaRPr lang="fr-FR" dirty="0"/>
          </a:p>
        </p:txBody>
      </p:sp>
      <p:sp>
        <p:nvSpPr>
          <p:cNvPr id="141" name="Espace réservé du contenu 140"/>
          <p:cNvSpPr>
            <a:spLocks noGrp="1"/>
          </p:cNvSpPr>
          <p:nvPr>
            <p:ph sz="half" idx="2"/>
          </p:nvPr>
        </p:nvSpPr>
        <p:spPr>
          <a:xfrm>
            <a:off x="4355976" y="1412776"/>
            <a:ext cx="4248472" cy="4662296"/>
          </a:xfrm>
        </p:spPr>
        <p:txBody>
          <a:bodyPr>
            <a:normAutofit/>
          </a:bodyPr>
          <a:lstStyle/>
          <a:p>
            <a:pPr lvl="0">
              <a:buClr>
                <a:srgbClr val="72A376"/>
              </a:buClr>
            </a:pPr>
            <a:r>
              <a:rPr lang="fr-FR" sz="2000" b="1" i="1" dirty="0">
                <a:solidFill>
                  <a:prstClr val="black"/>
                </a:solidFill>
                <a:cs typeface="Tahoma" pitchFamily="34" charset="0"/>
              </a:rPr>
              <a:t>Quelques chiffres </a:t>
            </a:r>
            <a:r>
              <a:rPr lang="fr-FR" sz="2000" dirty="0">
                <a:solidFill>
                  <a:prstClr val="black"/>
                </a:solidFill>
                <a:cs typeface="Tahoma" pitchFamily="34" charset="0"/>
              </a:rPr>
              <a:t>:</a:t>
            </a:r>
          </a:p>
          <a:p>
            <a:pPr lvl="0">
              <a:buClr>
                <a:srgbClr val="72A376"/>
              </a:buClr>
            </a:pPr>
            <a:endParaRPr lang="fr-FR" sz="2000" b="1" dirty="0">
              <a:solidFill>
                <a:prstClr val="black"/>
              </a:solidFill>
              <a:cs typeface="Tahoma" pitchFamily="34" charset="0"/>
            </a:endParaRPr>
          </a:p>
          <a:p>
            <a:pPr lvl="0">
              <a:buClr>
                <a:srgbClr val="72A376"/>
              </a:buClr>
            </a:pPr>
            <a:r>
              <a:rPr lang="fr-FR" sz="2000" dirty="0">
                <a:solidFill>
                  <a:prstClr val="black"/>
                </a:solidFill>
                <a:cs typeface="Tahoma" pitchFamily="34" charset="0"/>
              </a:rPr>
              <a:t>1 </a:t>
            </a:r>
            <a:r>
              <a:rPr lang="fr-FR" sz="2000" dirty="0" smtClean="0">
                <a:solidFill>
                  <a:prstClr val="black"/>
                </a:solidFill>
                <a:cs typeface="Tahoma" pitchFamily="34" charset="0"/>
              </a:rPr>
              <a:t>007 </a:t>
            </a:r>
            <a:r>
              <a:rPr lang="fr-FR" sz="2000" dirty="0">
                <a:solidFill>
                  <a:prstClr val="black"/>
                </a:solidFill>
                <a:cs typeface="Tahoma" pitchFamily="34" charset="0"/>
              </a:rPr>
              <a:t>élèves </a:t>
            </a:r>
            <a:r>
              <a:rPr lang="fr-FR" sz="2000" dirty="0" smtClean="0">
                <a:solidFill>
                  <a:prstClr val="black"/>
                </a:solidFill>
                <a:cs typeface="Tahoma" pitchFamily="34" charset="0"/>
              </a:rPr>
              <a:t>à cette date</a:t>
            </a:r>
          </a:p>
          <a:p>
            <a:pPr lvl="0">
              <a:buClr>
                <a:srgbClr val="72A376"/>
              </a:buClr>
            </a:pPr>
            <a:endParaRPr lang="fr-FR" sz="1800" dirty="0">
              <a:solidFill>
                <a:prstClr val="black"/>
              </a:solidFill>
              <a:cs typeface="Tahoma" pitchFamily="34" charset="0"/>
            </a:endParaRPr>
          </a:p>
          <a:p>
            <a:pPr lvl="0">
              <a:buClr>
                <a:srgbClr val="72A376"/>
              </a:buClr>
            </a:pPr>
            <a:r>
              <a:rPr lang="fr-FR" sz="2000" dirty="0" err="1">
                <a:solidFill>
                  <a:prstClr val="black"/>
                </a:solidFill>
                <a:cs typeface="Tahoma" pitchFamily="34" charset="0"/>
              </a:rPr>
              <a:t>Nbre</a:t>
            </a:r>
            <a:r>
              <a:rPr lang="fr-FR" sz="2000" dirty="0">
                <a:solidFill>
                  <a:prstClr val="black"/>
                </a:solidFill>
                <a:cs typeface="Tahoma" pitchFamily="34" charset="0"/>
              </a:rPr>
              <a:t> de ½ pensionnaires : </a:t>
            </a:r>
            <a:endParaRPr lang="fr-FR" sz="2000" dirty="0" smtClean="0">
              <a:solidFill>
                <a:prstClr val="black"/>
              </a:solidFill>
              <a:cs typeface="Tahoma" pitchFamily="34" charset="0"/>
            </a:endParaRPr>
          </a:p>
          <a:p>
            <a:pPr marL="114300" lvl="0" indent="0">
              <a:buClr>
                <a:srgbClr val="72A376"/>
              </a:buClr>
              <a:buNone/>
            </a:pPr>
            <a:r>
              <a:rPr lang="fr-FR" sz="2000" dirty="0" smtClean="0">
                <a:solidFill>
                  <a:prstClr val="black"/>
                </a:solidFill>
                <a:cs typeface="Tahoma" pitchFamily="34" charset="0"/>
              </a:rPr>
              <a:t>Par jour en moyenne 750-800 repas (60 le mercredi)</a:t>
            </a:r>
          </a:p>
          <a:p>
            <a:pPr lvl="0">
              <a:buClr>
                <a:srgbClr val="72A376"/>
              </a:buClr>
            </a:pPr>
            <a:endParaRPr lang="fr-FR" sz="1800" dirty="0">
              <a:solidFill>
                <a:prstClr val="black"/>
              </a:solidFill>
              <a:cs typeface="Tahoma" pitchFamily="34" charset="0"/>
            </a:endParaRPr>
          </a:p>
          <a:p>
            <a:pPr lvl="0">
              <a:buClr>
                <a:srgbClr val="72A376"/>
              </a:buClr>
            </a:pPr>
            <a:r>
              <a:rPr lang="fr-FR" sz="2000" dirty="0">
                <a:solidFill>
                  <a:prstClr val="black"/>
                </a:solidFill>
                <a:cs typeface="Tahoma" pitchFamily="34" charset="0"/>
              </a:rPr>
              <a:t>Taux de réussite au </a:t>
            </a:r>
            <a:r>
              <a:rPr lang="fr-FR" sz="2000" dirty="0" smtClean="0">
                <a:solidFill>
                  <a:prstClr val="black"/>
                </a:solidFill>
                <a:cs typeface="Tahoma" pitchFamily="34" charset="0"/>
              </a:rPr>
              <a:t>brevet 94,8% et mentions TB 41,89%</a:t>
            </a:r>
          </a:p>
          <a:p>
            <a:pPr marL="114300" lvl="0" indent="0">
              <a:buClr>
                <a:srgbClr val="72A376"/>
              </a:buClr>
              <a:buNone/>
            </a:pPr>
            <a:endParaRPr lang="fr-FR" sz="1800" dirty="0">
              <a:solidFill>
                <a:prstClr val="black"/>
              </a:solidFill>
              <a:cs typeface="Tahoma" pitchFamily="34" charset="0"/>
            </a:endParaRPr>
          </a:p>
          <a:p>
            <a:pPr lvl="0">
              <a:buClr>
                <a:srgbClr val="72A376"/>
              </a:buClr>
            </a:pPr>
            <a:r>
              <a:rPr lang="fr-FR" sz="2000" dirty="0">
                <a:solidFill>
                  <a:prstClr val="black"/>
                </a:solidFill>
                <a:cs typeface="Tahoma" pitchFamily="34" charset="0"/>
              </a:rPr>
              <a:t>Taux de passage en seconde </a:t>
            </a:r>
            <a:r>
              <a:rPr lang="fr-FR" sz="2000" dirty="0" smtClean="0">
                <a:solidFill>
                  <a:prstClr val="black"/>
                </a:solidFill>
                <a:cs typeface="Tahoma" pitchFamily="34" charset="0"/>
              </a:rPr>
              <a:t>GT </a:t>
            </a:r>
            <a:r>
              <a:rPr lang="fr-FR" sz="2000" dirty="0">
                <a:solidFill>
                  <a:prstClr val="black"/>
                </a:solidFill>
                <a:cs typeface="Tahoma" pitchFamily="34" charset="0"/>
              </a:rPr>
              <a:t>: </a:t>
            </a:r>
            <a:r>
              <a:rPr lang="fr-FR" sz="2000" dirty="0" smtClean="0">
                <a:solidFill>
                  <a:prstClr val="black"/>
                </a:solidFill>
                <a:cs typeface="Tahoma" pitchFamily="34" charset="0"/>
              </a:rPr>
              <a:t>90,4 </a:t>
            </a:r>
            <a:r>
              <a:rPr lang="fr-FR" sz="2000" dirty="0">
                <a:solidFill>
                  <a:prstClr val="black"/>
                </a:solidFill>
                <a:cs typeface="Tahoma" pitchFamily="34" charset="0"/>
              </a:rPr>
              <a:t>%</a:t>
            </a:r>
          </a:p>
          <a:p>
            <a:endParaRPr lang="fr-FR" dirty="0"/>
          </a:p>
        </p:txBody>
      </p:sp>
      <p:graphicFrame>
        <p:nvGraphicFramePr>
          <p:cNvPr id="142" name="Tableau 141"/>
          <p:cNvGraphicFramePr>
            <a:graphicFrameLocks noGrp="1"/>
          </p:cNvGraphicFramePr>
          <p:nvPr>
            <p:extLst>
              <p:ext uri="{D42A27DB-BD31-4B8C-83A1-F6EECF244321}">
                <p14:modId xmlns:p14="http://schemas.microsoft.com/office/powerpoint/2010/main" val="2655369375"/>
              </p:ext>
            </p:extLst>
          </p:nvPr>
        </p:nvGraphicFramePr>
        <p:xfrm>
          <a:off x="683568" y="1397000"/>
          <a:ext cx="3744417" cy="5102294"/>
        </p:xfrm>
        <a:graphic>
          <a:graphicData uri="http://schemas.openxmlformats.org/drawingml/2006/table">
            <a:tbl>
              <a:tblPr firstRow="1" bandRow="1">
                <a:tableStyleId>{3C2FFA5D-87B4-456A-9821-1D502468CF0F}</a:tableStyleId>
              </a:tblPr>
              <a:tblGrid>
                <a:gridCol w="1248139">
                  <a:extLst>
                    <a:ext uri="{9D8B030D-6E8A-4147-A177-3AD203B41FA5}">
                      <a16:colId xmlns:a16="http://schemas.microsoft.com/office/drawing/2014/main" val="20000"/>
                    </a:ext>
                  </a:extLst>
                </a:gridCol>
                <a:gridCol w="1248139">
                  <a:extLst>
                    <a:ext uri="{9D8B030D-6E8A-4147-A177-3AD203B41FA5}">
                      <a16:colId xmlns:a16="http://schemas.microsoft.com/office/drawing/2014/main" val="20001"/>
                    </a:ext>
                  </a:extLst>
                </a:gridCol>
                <a:gridCol w="1248139">
                  <a:extLst>
                    <a:ext uri="{9D8B030D-6E8A-4147-A177-3AD203B41FA5}">
                      <a16:colId xmlns:a16="http://schemas.microsoft.com/office/drawing/2014/main" val="20002"/>
                    </a:ext>
                  </a:extLst>
                </a:gridCol>
              </a:tblGrid>
              <a:tr h="896054">
                <a:tc>
                  <a:txBody>
                    <a:bodyPr/>
                    <a:lstStyle/>
                    <a:p>
                      <a:pPr algn="ctr"/>
                      <a:r>
                        <a:rPr lang="fr-FR" dirty="0" smtClean="0"/>
                        <a:t>Niveaux</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dirty="0" smtClean="0"/>
                        <a:t>Nombres de divisions</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dirty="0" smtClean="0"/>
                        <a:t>Effectifs moyen par division</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96054">
                <a:tc>
                  <a:txBody>
                    <a:bodyPr/>
                    <a:lstStyle/>
                    <a:p>
                      <a:pPr algn="ctr"/>
                      <a:r>
                        <a:rPr lang="fr-FR" dirty="0" smtClean="0"/>
                        <a:t>sixième</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8 dont</a:t>
                      </a:r>
                      <a:r>
                        <a:rPr lang="fr-FR" baseline="0" dirty="0" smtClean="0"/>
                        <a:t> 4 mixtes SIS</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30</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96054">
                <a:tc>
                  <a:txBody>
                    <a:bodyPr/>
                    <a:lstStyle/>
                    <a:p>
                      <a:pPr algn="ctr"/>
                      <a:r>
                        <a:rPr lang="fr-FR" dirty="0" smtClean="0"/>
                        <a:t>cinquième</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u="none" strike="noStrike" kern="1200" cap="none" spc="0" normalizeH="0" baseline="0" noProof="0" dirty="0" smtClean="0">
                        <a:ln>
                          <a:noFill/>
                        </a:ln>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u="none" strike="noStrike" kern="1200" cap="none" spc="0" normalizeH="0" baseline="0" noProof="0" dirty="0" smtClean="0">
                          <a:ln>
                            <a:noFill/>
                          </a:ln>
                          <a:effectLst/>
                          <a:uLnTx/>
                          <a:uFillTx/>
                        </a:rPr>
                        <a:t>9 dont 4 mixtes SIS</a:t>
                      </a:r>
                    </a:p>
                    <a:p>
                      <a:pPr algn="ct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30</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6054">
                <a:tc>
                  <a:txBody>
                    <a:bodyPr/>
                    <a:lstStyle/>
                    <a:p>
                      <a:pPr algn="ctr"/>
                      <a:r>
                        <a:rPr lang="fr-FR" dirty="0" smtClean="0"/>
                        <a:t>quatrième</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u="none" strike="noStrike" kern="1200" cap="none" spc="0" normalizeH="0" baseline="0" noProof="0" dirty="0" smtClean="0">
                        <a:ln>
                          <a:noFill/>
                        </a:ln>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u="none" strike="noStrike" kern="1200" cap="none" spc="0" normalizeH="0" baseline="0" noProof="0" dirty="0" smtClean="0">
                          <a:ln>
                            <a:noFill/>
                          </a:ln>
                          <a:effectLst/>
                          <a:uLnTx/>
                          <a:uFillTx/>
                        </a:rPr>
                        <a:t>8 dont 4 mixtes SIS</a:t>
                      </a:r>
                    </a:p>
                    <a:p>
                      <a:pPr algn="ct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30</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96054">
                <a:tc>
                  <a:txBody>
                    <a:bodyPr/>
                    <a:lstStyle/>
                    <a:p>
                      <a:pPr algn="ctr"/>
                      <a:r>
                        <a:rPr lang="fr-FR" dirty="0" smtClean="0"/>
                        <a:t>troisième</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u="none" strike="noStrike" kern="1200" cap="none" spc="0" normalizeH="0" baseline="0" noProof="0" dirty="0" smtClean="0">
                          <a:ln>
                            <a:noFill/>
                          </a:ln>
                          <a:effectLst/>
                          <a:uLnTx/>
                          <a:uFillTx/>
                        </a:rPr>
                        <a:t>9 dont 5 mixtes SIS</a:t>
                      </a:r>
                    </a:p>
                    <a:p>
                      <a:pPr algn="ct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30</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96542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5467"/>
            <a:ext cx="7969696" cy="850106"/>
          </a:xfrm>
        </p:spPr>
        <p:txBody>
          <a:bodyPr/>
          <a:lstStyle/>
          <a:p>
            <a:r>
              <a:rPr lang="fr-FR" sz="4000" b="1" dirty="0"/>
              <a:t>Parcours au collège en </a:t>
            </a:r>
            <a:r>
              <a:rPr lang="fr-FR" sz="4000" b="1" dirty="0" smtClean="0"/>
              <a:t>2020 </a:t>
            </a:r>
            <a:r>
              <a:rPr lang="fr-FR" sz="4000" b="1" dirty="0"/>
              <a:t>-</a:t>
            </a:r>
            <a:r>
              <a:rPr lang="fr-FR" sz="4000" b="1" dirty="0" smtClean="0"/>
              <a:t>2021 </a:t>
            </a:r>
            <a:endParaRPr lang="fr-FR" sz="4000" b="1" dirty="0"/>
          </a:p>
        </p:txBody>
      </p:sp>
      <p:sp>
        <p:nvSpPr>
          <p:cNvPr id="23" name="Flèche vers le bas 22"/>
          <p:cNvSpPr/>
          <p:nvPr/>
        </p:nvSpPr>
        <p:spPr>
          <a:xfrm flipH="1">
            <a:off x="11044238" y="8599488"/>
            <a:ext cx="46037" cy="85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sp>
        <p:nvSpPr>
          <p:cNvPr id="8" name="Flèche vers le bas 7"/>
          <p:cNvSpPr/>
          <p:nvPr/>
        </p:nvSpPr>
        <p:spPr>
          <a:xfrm>
            <a:off x="8493125" y="2978150"/>
            <a:ext cx="46038" cy="219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sp>
        <p:nvSpPr>
          <p:cNvPr id="9" name="Flèche vers le bas 8"/>
          <p:cNvSpPr/>
          <p:nvPr/>
        </p:nvSpPr>
        <p:spPr>
          <a:xfrm>
            <a:off x="8493125" y="3540125"/>
            <a:ext cx="46038" cy="219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sp>
        <p:nvSpPr>
          <p:cNvPr id="15" name="Flèche vers le bas 14"/>
          <p:cNvSpPr/>
          <p:nvPr/>
        </p:nvSpPr>
        <p:spPr>
          <a:xfrm flipH="1">
            <a:off x="8491538" y="4273550"/>
            <a:ext cx="47625" cy="219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sp>
        <p:nvSpPr>
          <p:cNvPr id="20" name="Flèche vers le bas 19"/>
          <p:cNvSpPr/>
          <p:nvPr/>
        </p:nvSpPr>
        <p:spPr>
          <a:xfrm flipH="1">
            <a:off x="8483600" y="5102225"/>
            <a:ext cx="46038" cy="20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sp>
        <p:nvSpPr>
          <p:cNvPr id="24" name="Flèche vers le bas 23"/>
          <p:cNvSpPr/>
          <p:nvPr/>
        </p:nvSpPr>
        <p:spPr>
          <a:xfrm>
            <a:off x="8483600" y="2368550"/>
            <a:ext cx="46038" cy="219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graphicFrame>
        <p:nvGraphicFramePr>
          <p:cNvPr id="5" name="Tableau 4"/>
          <p:cNvGraphicFramePr>
            <a:graphicFrameLocks noGrp="1"/>
          </p:cNvGraphicFramePr>
          <p:nvPr>
            <p:extLst>
              <p:ext uri="{D42A27DB-BD31-4B8C-83A1-F6EECF244321}">
                <p14:modId xmlns:p14="http://schemas.microsoft.com/office/powerpoint/2010/main" val="4169916133"/>
              </p:ext>
            </p:extLst>
          </p:nvPr>
        </p:nvGraphicFramePr>
        <p:xfrm>
          <a:off x="395536" y="1052737"/>
          <a:ext cx="7272810" cy="568498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087686772"/>
                    </a:ext>
                  </a:extLst>
                </a:gridCol>
                <a:gridCol w="1656184">
                  <a:extLst>
                    <a:ext uri="{9D8B030D-6E8A-4147-A177-3AD203B41FA5}">
                      <a16:colId xmlns:a16="http://schemas.microsoft.com/office/drawing/2014/main" val="1476795573"/>
                    </a:ext>
                  </a:extLst>
                </a:gridCol>
                <a:gridCol w="1584176">
                  <a:extLst>
                    <a:ext uri="{9D8B030D-6E8A-4147-A177-3AD203B41FA5}">
                      <a16:colId xmlns:a16="http://schemas.microsoft.com/office/drawing/2014/main" val="2143135669"/>
                    </a:ext>
                  </a:extLst>
                </a:gridCol>
                <a:gridCol w="1728192">
                  <a:extLst>
                    <a:ext uri="{9D8B030D-6E8A-4147-A177-3AD203B41FA5}">
                      <a16:colId xmlns:a16="http://schemas.microsoft.com/office/drawing/2014/main" val="2106868547"/>
                    </a:ext>
                  </a:extLst>
                </a:gridCol>
                <a:gridCol w="1728194">
                  <a:extLst>
                    <a:ext uri="{9D8B030D-6E8A-4147-A177-3AD203B41FA5}">
                      <a16:colId xmlns:a16="http://schemas.microsoft.com/office/drawing/2014/main" val="1309752795"/>
                    </a:ext>
                  </a:extLst>
                </a:gridCol>
              </a:tblGrid>
              <a:tr h="593205">
                <a:tc>
                  <a:txBody>
                    <a:bodyPr/>
                    <a:lstStyle/>
                    <a:p>
                      <a:endParaRPr lang="fr-FR" dirty="0"/>
                    </a:p>
                  </a:txBody>
                  <a:tcPr/>
                </a:tc>
                <a:tc>
                  <a:txBody>
                    <a:bodyPr/>
                    <a:lstStyle/>
                    <a:p>
                      <a:r>
                        <a:rPr lang="fr-FR" dirty="0" smtClean="0"/>
                        <a:t>Parcours classique</a:t>
                      </a:r>
                      <a:endParaRPr lang="fr-FR" dirty="0"/>
                    </a:p>
                  </a:txBody>
                  <a:tcPr/>
                </a:tc>
                <a:tc>
                  <a:txBody>
                    <a:bodyPr/>
                    <a:lstStyle/>
                    <a:p>
                      <a:r>
                        <a:rPr lang="fr-FR" dirty="0" smtClean="0"/>
                        <a:t>Parcours </a:t>
                      </a:r>
                      <a:r>
                        <a:rPr lang="fr-FR" dirty="0" err="1" smtClean="0"/>
                        <a:t>bilangue</a:t>
                      </a:r>
                      <a:endParaRPr lang="fr-FR" dirty="0"/>
                    </a:p>
                  </a:txBody>
                  <a:tcPr/>
                </a:tc>
                <a:tc>
                  <a:txBody>
                    <a:bodyPr/>
                    <a:lstStyle/>
                    <a:p>
                      <a:r>
                        <a:rPr lang="fr-FR" dirty="0" smtClean="0"/>
                        <a:t>Parcours SI anglophone</a:t>
                      </a:r>
                      <a:endParaRPr lang="fr-FR" dirty="0"/>
                    </a:p>
                  </a:txBody>
                  <a:tcPr/>
                </a:tc>
                <a:tc>
                  <a:txBody>
                    <a:bodyPr/>
                    <a:lstStyle/>
                    <a:p>
                      <a:r>
                        <a:rPr lang="fr-FR" dirty="0" smtClean="0"/>
                        <a:t>Parcours SI germanophone</a:t>
                      </a:r>
                      <a:endParaRPr lang="fr-FR" dirty="0"/>
                    </a:p>
                  </a:txBody>
                  <a:tcPr/>
                </a:tc>
                <a:extLst>
                  <a:ext uri="{0D108BD9-81ED-4DB2-BD59-A6C34878D82A}">
                    <a16:rowId xmlns:a16="http://schemas.microsoft.com/office/drawing/2014/main" val="2021197036"/>
                  </a:ext>
                </a:extLst>
              </a:tr>
              <a:tr h="593205">
                <a:tc>
                  <a:txBody>
                    <a:bodyPr/>
                    <a:lstStyle/>
                    <a:p>
                      <a:r>
                        <a:rPr lang="fr-FR" b="1" dirty="0" smtClean="0"/>
                        <a:t>6e</a:t>
                      </a:r>
                      <a:endParaRPr lang="fr-FR" b="1" dirty="0"/>
                    </a:p>
                  </a:txBody>
                  <a:tcPr/>
                </a:tc>
                <a:tc>
                  <a:txBody>
                    <a:bodyPr/>
                    <a:lstStyle/>
                    <a:p>
                      <a:r>
                        <a:rPr lang="fr-FR" b="1" dirty="0" smtClean="0"/>
                        <a:t>LV1 anglais</a:t>
                      </a:r>
                      <a:endParaRPr lang="fr-FR" b="1" dirty="0"/>
                    </a:p>
                  </a:txBody>
                  <a:tcPr/>
                </a:tc>
                <a:tc>
                  <a:txBody>
                    <a:bodyPr/>
                    <a:lstStyle/>
                    <a:p>
                      <a:r>
                        <a:rPr lang="fr-FR" b="1" dirty="0" smtClean="0"/>
                        <a:t>LV1</a:t>
                      </a:r>
                      <a:r>
                        <a:rPr lang="fr-FR" b="1" baseline="0" dirty="0" smtClean="0"/>
                        <a:t> anglais et LV2 allemand</a:t>
                      </a:r>
                      <a:endParaRPr lang="fr-FR" b="1" dirty="0"/>
                    </a:p>
                  </a:txBody>
                  <a:tcPr/>
                </a:tc>
                <a:tc>
                  <a:txBody>
                    <a:bodyPr/>
                    <a:lstStyle/>
                    <a:p>
                      <a:r>
                        <a:rPr lang="fr-FR" b="1" dirty="0" smtClean="0"/>
                        <a:t>LV1 allemand et SI</a:t>
                      </a:r>
                      <a:r>
                        <a:rPr lang="fr-FR" b="1" baseline="0" dirty="0" smtClean="0"/>
                        <a:t> anglophone</a:t>
                      </a:r>
                      <a:endParaRPr lang="fr-FR" b="1" dirty="0"/>
                    </a:p>
                  </a:txBody>
                  <a:tcPr/>
                </a:tc>
                <a:tc>
                  <a:txBody>
                    <a:bodyPr/>
                    <a:lstStyle/>
                    <a:p>
                      <a:r>
                        <a:rPr lang="fr-FR" b="1" dirty="0" smtClean="0"/>
                        <a:t>LV1</a:t>
                      </a:r>
                      <a:r>
                        <a:rPr lang="fr-FR" b="1" baseline="0" dirty="0" smtClean="0"/>
                        <a:t> anglais et SI germanophone</a:t>
                      </a:r>
                      <a:endParaRPr lang="fr-FR" b="1" dirty="0"/>
                    </a:p>
                  </a:txBody>
                  <a:tcPr/>
                </a:tc>
                <a:extLst>
                  <a:ext uri="{0D108BD9-81ED-4DB2-BD59-A6C34878D82A}">
                    <a16:rowId xmlns:a16="http://schemas.microsoft.com/office/drawing/2014/main" val="255155437"/>
                  </a:ext>
                </a:extLst>
              </a:tr>
              <a:tr h="1112985">
                <a:tc>
                  <a:txBody>
                    <a:bodyPr/>
                    <a:lstStyle/>
                    <a:p>
                      <a:r>
                        <a:rPr lang="fr-FR" b="1" dirty="0" smtClean="0"/>
                        <a:t>5</a:t>
                      </a:r>
                      <a:r>
                        <a:rPr lang="fr-FR" b="1" baseline="30000" dirty="0" smtClean="0"/>
                        <a:t>e</a:t>
                      </a:r>
                      <a:endParaRPr lang="fr-FR" b="1" dirty="0" smtClean="0"/>
                    </a:p>
                    <a:p>
                      <a:r>
                        <a:rPr lang="fr-FR" b="1" dirty="0" smtClean="0"/>
                        <a:t>À</a:t>
                      </a:r>
                      <a:r>
                        <a:rPr lang="fr-FR" b="1" baseline="0" dirty="0" smtClean="0"/>
                        <a:t> </a:t>
                      </a:r>
                    </a:p>
                    <a:p>
                      <a:r>
                        <a:rPr lang="fr-FR" b="1" baseline="0" dirty="0" smtClean="0"/>
                        <a:t>3e</a:t>
                      </a:r>
                      <a:endParaRPr lang="fr-FR" b="1" dirty="0"/>
                    </a:p>
                  </a:txBody>
                  <a:tcPr anchor="ctr"/>
                </a:tc>
                <a:tc>
                  <a:txBody>
                    <a:bodyPr/>
                    <a:lstStyle/>
                    <a:p>
                      <a:r>
                        <a:rPr lang="fr-FR" b="1" dirty="0" smtClean="0"/>
                        <a:t>LV1 anglais et LV2</a:t>
                      </a:r>
                      <a:r>
                        <a:rPr lang="fr-FR" b="1" baseline="0" dirty="0" smtClean="0"/>
                        <a:t> espagnol</a:t>
                      </a:r>
                      <a:endParaRPr lang="fr-FR"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LV1</a:t>
                      </a:r>
                      <a:r>
                        <a:rPr lang="fr-FR" b="1" baseline="0" dirty="0" smtClean="0"/>
                        <a:t> anglais et LV2 allemand</a:t>
                      </a:r>
                      <a:endParaRPr lang="fr-FR" b="1"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LV1 allemand</a:t>
                      </a:r>
                      <a:r>
                        <a:rPr lang="fr-FR" b="1" baseline="0" dirty="0" smtClean="0"/>
                        <a:t> et LV2 espagnol </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SI</a:t>
                      </a:r>
                      <a:r>
                        <a:rPr lang="fr-FR" b="1" baseline="0" dirty="0" smtClean="0"/>
                        <a:t> anglophone</a:t>
                      </a:r>
                      <a:endParaRPr lang="fr-FR" b="1" dirty="0" smtClean="0"/>
                    </a:p>
                    <a:p>
                      <a:endParaRPr lang="fr-FR" b="1" dirty="0"/>
                    </a:p>
                  </a:txBody>
                  <a:tcPr anchor="ctr"/>
                </a:tc>
                <a:tc>
                  <a:txBody>
                    <a:bodyPr/>
                    <a:lstStyle/>
                    <a:p>
                      <a:r>
                        <a:rPr lang="fr-FR" b="1" dirty="0" smtClean="0"/>
                        <a:t>LV1 anglais</a:t>
                      </a:r>
                      <a:r>
                        <a:rPr lang="fr-FR" b="1" baseline="0" dirty="0" smtClean="0"/>
                        <a:t> et LV2 espagnol </a:t>
                      </a:r>
                    </a:p>
                    <a:p>
                      <a:r>
                        <a:rPr lang="fr-FR" b="1" baseline="0" dirty="0" smtClean="0"/>
                        <a:t>SI germanophone</a:t>
                      </a:r>
                      <a:endParaRPr lang="fr-FR" b="1" dirty="0"/>
                    </a:p>
                  </a:txBody>
                  <a:tcPr anchor="ctr"/>
                </a:tc>
                <a:extLst>
                  <a:ext uri="{0D108BD9-81ED-4DB2-BD59-A6C34878D82A}">
                    <a16:rowId xmlns:a16="http://schemas.microsoft.com/office/drawing/2014/main" val="3435279975"/>
                  </a:ext>
                </a:extLst>
              </a:tr>
              <a:tr h="837133">
                <a:tc>
                  <a:txBody>
                    <a:bodyPr/>
                    <a:lstStyle/>
                    <a:p>
                      <a:r>
                        <a:rPr lang="fr-FR" dirty="0" smtClean="0"/>
                        <a:t>5</a:t>
                      </a:r>
                      <a:r>
                        <a:rPr lang="fr-FR" baseline="30000" dirty="0" smtClean="0"/>
                        <a:t>e</a:t>
                      </a:r>
                      <a:endParaRPr lang="fr-FR" dirty="0" smtClean="0"/>
                    </a:p>
                    <a:p>
                      <a:r>
                        <a:rPr lang="fr-FR" dirty="0" smtClean="0"/>
                        <a:t>À</a:t>
                      </a:r>
                      <a:r>
                        <a:rPr lang="fr-FR" baseline="0" dirty="0" smtClean="0"/>
                        <a:t> </a:t>
                      </a:r>
                    </a:p>
                    <a:p>
                      <a:r>
                        <a:rPr lang="fr-FR" baseline="0" dirty="0" smtClean="0"/>
                        <a:t>3e</a:t>
                      </a:r>
                      <a:r>
                        <a:rPr lang="fr-FR" dirty="0" smtClean="0"/>
                        <a:t> </a:t>
                      </a:r>
                      <a:endParaRPr lang="fr-FR" dirty="0"/>
                    </a:p>
                  </a:txBody>
                  <a:tcPr anchor="ctr"/>
                </a:tc>
                <a:tc gridSpan="2">
                  <a:txBody>
                    <a:bodyPr/>
                    <a:lstStyle/>
                    <a:p>
                      <a:r>
                        <a:rPr lang="fr-FR" dirty="0" smtClean="0"/>
                        <a:t>Options possibles : LCE anglais et latin</a:t>
                      </a:r>
                      <a:endParaRPr lang="fr-FR" dirty="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txBody>
                  <a:tcPr anchor="ctr"/>
                </a:tc>
                <a:tc>
                  <a:txBody>
                    <a:bodyPr/>
                    <a:lstStyle/>
                    <a:p>
                      <a:endParaRPr lang="fr-FR" dirty="0"/>
                    </a:p>
                  </a:txBody>
                  <a:tcPr anchor="ctr"/>
                </a:tc>
                <a:tc>
                  <a:txBody>
                    <a:bodyPr/>
                    <a:lstStyle/>
                    <a:p>
                      <a:endParaRPr lang="fr-FR" dirty="0"/>
                    </a:p>
                  </a:txBody>
                  <a:tcPr anchor="ctr"/>
                </a:tc>
                <a:extLst>
                  <a:ext uri="{0D108BD9-81ED-4DB2-BD59-A6C34878D82A}">
                    <a16:rowId xmlns:a16="http://schemas.microsoft.com/office/drawing/2014/main" val="789476529"/>
                  </a:ext>
                </a:extLst>
              </a:tr>
              <a:tr h="1112985">
                <a:tc>
                  <a:txBody>
                    <a:bodyPr/>
                    <a:lstStyle/>
                    <a:p>
                      <a:r>
                        <a:rPr lang="fr-FR" dirty="0" smtClean="0"/>
                        <a:t>4</a:t>
                      </a:r>
                      <a:r>
                        <a:rPr lang="fr-FR" baseline="30000" dirty="0" smtClean="0"/>
                        <a:t>e</a:t>
                      </a:r>
                      <a:r>
                        <a:rPr lang="fr-FR" dirty="0" smtClean="0"/>
                        <a:t> et 3</a:t>
                      </a:r>
                      <a:r>
                        <a:rPr lang="fr-FR" baseline="30000" dirty="0" smtClean="0"/>
                        <a:t>e</a:t>
                      </a:r>
                      <a:r>
                        <a:rPr lang="fr-FR" dirty="0" smtClean="0"/>
                        <a:t> </a:t>
                      </a:r>
                      <a:endParaRPr lang="fr-FR" dirty="0"/>
                    </a:p>
                  </a:txBody>
                  <a:tcPr anchor="ctr"/>
                </a:tc>
                <a:tc gridSpan="2">
                  <a:txBody>
                    <a:bodyPr/>
                    <a:lstStyle/>
                    <a:p>
                      <a:r>
                        <a:rPr lang="fr-FR" dirty="0" smtClean="0"/>
                        <a:t>Option possible : grec</a:t>
                      </a:r>
                      <a:endParaRPr lang="fr-FR" dirty="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txBody>
                  <a:tcPr anchor="ctr"/>
                </a:tc>
                <a:tc>
                  <a:txBody>
                    <a:bodyPr/>
                    <a:lstStyle/>
                    <a:p>
                      <a:endParaRPr lang="fr-FR" dirty="0"/>
                    </a:p>
                  </a:txBody>
                  <a:tcPr anchor="ctr"/>
                </a:tc>
                <a:tc>
                  <a:txBody>
                    <a:bodyPr/>
                    <a:lstStyle/>
                    <a:p>
                      <a:endParaRPr lang="fr-FR" dirty="0"/>
                    </a:p>
                  </a:txBody>
                  <a:tcPr anchor="ctr"/>
                </a:tc>
                <a:extLst>
                  <a:ext uri="{0D108BD9-81ED-4DB2-BD59-A6C34878D82A}">
                    <a16:rowId xmlns:a16="http://schemas.microsoft.com/office/drawing/2014/main" val="78800591"/>
                  </a:ext>
                </a:extLst>
              </a:tr>
              <a:tr h="1112985">
                <a:tc>
                  <a:txBody>
                    <a:bodyPr/>
                    <a:lstStyle/>
                    <a:p>
                      <a:r>
                        <a:rPr lang="fr-FR" dirty="0" smtClean="0"/>
                        <a:t>4</a:t>
                      </a:r>
                      <a:r>
                        <a:rPr lang="fr-FR" baseline="30000" dirty="0" smtClean="0"/>
                        <a:t>e</a:t>
                      </a:r>
                      <a:endParaRPr lang="fr-FR" dirty="0" smtClean="0"/>
                    </a:p>
                    <a:p>
                      <a:r>
                        <a:rPr lang="fr-FR" dirty="0" smtClean="0"/>
                        <a:t>À</a:t>
                      </a:r>
                      <a:r>
                        <a:rPr lang="fr-FR" baseline="0" dirty="0" smtClean="0"/>
                        <a:t> </a:t>
                      </a:r>
                    </a:p>
                    <a:p>
                      <a:r>
                        <a:rPr lang="fr-FR" baseline="0" dirty="0" smtClean="0"/>
                        <a:t>3e</a:t>
                      </a:r>
                      <a:r>
                        <a:rPr lang="fr-FR" dirty="0" smtClean="0"/>
                        <a:t> </a:t>
                      </a:r>
                      <a:r>
                        <a:rPr lang="fr-FR" baseline="0" dirty="0" smtClean="0"/>
                        <a:t> </a:t>
                      </a:r>
                      <a:endParaRPr lang="fr-FR" dirty="0"/>
                    </a:p>
                  </a:txBody>
                  <a:tcPr anchor="ctr"/>
                </a:tc>
                <a:tc>
                  <a:txBody>
                    <a:bodyPr/>
                    <a:lstStyle/>
                    <a:p>
                      <a:r>
                        <a:rPr lang="fr-FR" dirty="0" smtClean="0"/>
                        <a:t>Option  numérique 4</a:t>
                      </a:r>
                      <a:r>
                        <a:rPr lang="fr-FR" baseline="30000" dirty="0" smtClean="0"/>
                        <a:t>e</a:t>
                      </a:r>
                      <a:r>
                        <a:rPr lang="fr-FR" dirty="0" smtClean="0"/>
                        <a:t>, Option média 3</a:t>
                      </a:r>
                      <a:r>
                        <a:rPr lang="fr-FR" baseline="30000" dirty="0" smtClean="0"/>
                        <a:t>e</a:t>
                      </a:r>
                      <a:endParaRPr lang="fr-FR"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txBody>
                  <a:tcPr anchor="ctr"/>
                </a:tc>
                <a:tc>
                  <a:txBody>
                    <a:bodyPr/>
                    <a:lstStyle/>
                    <a:p>
                      <a:endParaRPr lang="fr-FR" dirty="0"/>
                    </a:p>
                  </a:txBody>
                  <a:tcPr anchor="ctr"/>
                </a:tc>
                <a:tc>
                  <a:txBody>
                    <a:bodyPr/>
                    <a:lstStyle/>
                    <a:p>
                      <a:endParaRPr lang="fr-FR" dirty="0"/>
                    </a:p>
                  </a:txBody>
                  <a:tcPr anchor="ctr"/>
                </a:tc>
                <a:extLst>
                  <a:ext uri="{0D108BD9-81ED-4DB2-BD59-A6C34878D82A}">
                    <a16:rowId xmlns:a16="http://schemas.microsoft.com/office/drawing/2014/main" val="2399958900"/>
                  </a:ext>
                </a:extLst>
              </a:tr>
            </a:tbl>
          </a:graphicData>
        </a:graphic>
      </p:graphicFrame>
    </p:spTree>
    <p:extLst>
      <p:ext uri="{BB962C8B-B14F-4D97-AF65-F5344CB8AC3E}">
        <p14:creationId xmlns:p14="http://schemas.microsoft.com/office/powerpoint/2010/main" val="2546673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60648"/>
            <a:ext cx="8352928" cy="1143000"/>
          </a:xfrm>
        </p:spPr>
        <p:txBody>
          <a:bodyPr/>
          <a:lstStyle/>
          <a:p>
            <a:r>
              <a:rPr lang="fr-FR" sz="4000" b="1" dirty="0"/>
              <a:t>La section bilangue de la classe de 6°</a:t>
            </a:r>
          </a:p>
        </p:txBody>
      </p:sp>
      <p:sp>
        <p:nvSpPr>
          <p:cNvPr id="3" name="Espace réservé du contenu 2"/>
          <p:cNvSpPr>
            <a:spLocks noGrp="1"/>
          </p:cNvSpPr>
          <p:nvPr>
            <p:ph idx="1"/>
          </p:nvPr>
        </p:nvSpPr>
        <p:spPr>
          <a:xfrm>
            <a:off x="323528" y="1988840"/>
            <a:ext cx="7848872" cy="3960440"/>
          </a:xfrm>
        </p:spPr>
        <p:txBody>
          <a:bodyPr>
            <a:normAutofit/>
          </a:bodyPr>
          <a:lstStyle/>
          <a:p>
            <a:pPr>
              <a:lnSpc>
                <a:spcPct val="90000"/>
              </a:lnSpc>
            </a:pPr>
            <a:r>
              <a:rPr lang="fr-FR" sz="2400" dirty="0" smtClean="0">
                <a:ea typeface="Tahoma" pitchFamily="34" charset="0"/>
                <a:cs typeface="Tahoma" pitchFamily="34" charset="0"/>
              </a:rPr>
              <a:t>Elle </a:t>
            </a:r>
            <a:r>
              <a:rPr lang="fr-FR" sz="2400" dirty="0">
                <a:ea typeface="Tahoma" pitchFamily="34" charset="0"/>
                <a:cs typeface="Tahoma" pitchFamily="34" charset="0"/>
              </a:rPr>
              <a:t>s’adresse en priorité aux élèves </a:t>
            </a:r>
            <a:r>
              <a:rPr lang="fr-FR" sz="2400" dirty="0" smtClean="0">
                <a:ea typeface="Tahoma" pitchFamily="34" charset="0"/>
                <a:cs typeface="Tahoma" pitchFamily="34" charset="0"/>
              </a:rPr>
              <a:t>ayant débuté l’apprentissage de l’Allemand </a:t>
            </a:r>
            <a:r>
              <a:rPr lang="fr-FR" sz="2400" dirty="0">
                <a:ea typeface="Tahoma" pitchFamily="34" charset="0"/>
                <a:cs typeface="Tahoma" pitchFamily="34" charset="0"/>
              </a:rPr>
              <a:t>en </a:t>
            </a:r>
            <a:r>
              <a:rPr lang="fr-FR" sz="2400" dirty="0" smtClean="0">
                <a:ea typeface="Tahoma" pitchFamily="34" charset="0"/>
                <a:cs typeface="Tahoma" pitchFamily="34" charset="0"/>
              </a:rPr>
              <a:t>CM2</a:t>
            </a:r>
            <a:r>
              <a:rPr lang="fr-FR" sz="2400" dirty="0" smtClean="0">
                <a:ea typeface="Tahoma" pitchFamily="34" charset="0"/>
                <a:cs typeface="Tahoma" pitchFamily="34" charset="0"/>
              </a:rPr>
              <a:t>. L’Allemand débuté en 6</a:t>
            </a:r>
            <a:r>
              <a:rPr lang="fr-FR" sz="2400" baseline="30000" dirty="0" smtClean="0">
                <a:ea typeface="Tahoma" pitchFamily="34" charset="0"/>
                <a:cs typeface="Tahoma" pitchFamily="34" charset="0"/>
              </a:rPr>
              <a:t>e</a:t>
            </a:r>
            <a:r>
              <a:rPr lang="fr-FR" sz="2400" dirty="0" smtClean="0">
                <a:ea typeface="Tahoma" pitchFamily="34" charset="0"/>
                <a:cs typeface="Tahoma" pitchFamily="34" charset="0"/>
              </a:rPr>
              <a:t> ne peut ensuite être arrêté.</a:t>
            </a:r>
            <a:endParaRPr lang="fr-FR" sz="2400" dirty="0" smtClean="0">
              <a:ea typeface="Tahoma" pitchFamily="34" charset="0"/>
              <a:cs typeface="Tahoma" pitchFamily="34" charset="0"/>
            </a:endParaRPr>
          </a:p>
          <a:p>
            <a:pPr>
              <a:lnSpc>
                <a:spcPct val="90000"/>
              </a:lnSpc>
            </a:pPr>
            <a:endParaRPr lang="fr-FR" sz="2400" dirty="0">
              <a:ea typeface="Tahoma" pitchFamily="34" charset="0"/>
              <a:cs typeface="Tahoma" pitchFamily="34" charset="0"/>
            </a:endParaRPr>
          </a:p>
          <a:p>
            <a:pPr>
              <a:lnSpc>
                <a:spcPct val="90000"/>
              </a:lnSpc>
            </a:pPr>
            <a:r>
              <a:rPr lang="fr-FR" sz="2400" dirty="0" smtClean="0">
                <a:ea typeface="Tahoma" pitchFamily="34" charset="0"/>
                <a:cs typeface="Tahoma" pitchFamily="34" charset="0"/>
              </a:rPr>
              <a:t>Elle </a:t>
            </a:r>
            <a:r>
              <a:rPr lang="fr-FR" sz="2400" dirty="0">
                <a:ea typeface="Tahoma" pitchFamily="34" charset="0"/>
                <a:cs typeface="Tahoma" pitchFamily="34" charset="0"/>
              </a:rPr>
              <a:t>est conseillée à ceux qui ont des qualités </a:t>
            </a:r>
            <a:r>
              <a:rPr lang="fr-FR" sz="2400" dirty="0" smtClean="0">
                <a:ea typeface="Tahoma" pitchFamily="34" charset="0"/>
                <a:cs typeface="Tahoma" pitchFamily="34" charset="0"/>
              </a:rPr>
              <a:t>linguistiques. </a:t>
            </a:r>
          </a:p>
          <a:p>
            <a:pPr>
              <a:lnSpc>
                <a:spcPct val="90000"/>
              </a:lnSpc>
            </a:pPr>
            <a:endParaRPr lang="fr-FR" sz="2400" dirty="0">
              <a:ea typeface="Tahoma" pitchFamily="34" charset="0"/>
              <a:cs typeface="Tahoma" pitchFamily="34" charset="0"/>
            </a:endParaRPr>
          </a:p>
          <a:p>
            <a:pPr>
              <a:lnSpc>
                <a:spcPct val="90000"/>
              </a:lnSpc>
            </a:pPr>
            <a:r>
              <a:rPr lang="fr-FR" sz="2400" dirty="0" smtClean="0">
                <a:ea typeface="Tahoma" pitchFamily="34" charset="0"/>
                <a:cs typeface="Tahoma" pitchFamily="34" charset="0"/>
              </a:rPr>
              <a:t>4h </a:t>
            </a:r>
            <a:r>
              <a:rPr lang="fr-FR" sz="2400" dirty="0">
                <a:ea typeface="Tahoma" pitchFamily="34" charset="0"/>
                <a:cs typeface="Tahoma" pitchFamily="34" charset="0"/>
              </a:rPr>
              <a:t>d’Anglais et </a:t>
            </a:r>
            <a:r>
              <a:rPr lang="fr-FR" sz="2400" dirty="0" smtClean="0">
                <a:ea typeface="Tahoma" pitchFamily="34" charset="0"/>
                <a:cs typeface="Tahoma" pitchFamily="34" charset="0"/>
              </a:rPr>
              <a:t>2 </a:t>
            </a:r>
            <a:r>
              <a:rPr lang="fr-FR" sz="2400" dirty="0" smtClean="0">
                <a:ea typeface="Tahoma" pitchFamily="34" charset="0"/>
                <a:cs typeface="Tahoma" pitchFamily="34" charset="0"/>
              </a:rPr>
              <a:t>h d’Allemand </a:t>
            </a:r>
            <a:endParaRPr lang="fr-FR" sz="2400" dirty="0" smtClean="0">
              <a:ea typeface="Tahoma" pitchFamily="34" charset="0"/>
              <a:cs typeface="Tahoma" pitchFamily="34" charset="0"/>
            </a:endParaRPr>
          </a:p>
          <a:p>
            <a:pPr marL="114300" indent="0">
              <a:lnSpc>
                <a:spcPct val="90000"/>
              </a:lnSpc>
              <a:buNone/>
            </a:pPr>
            <a:endParaRPr lang="fr-FR" sz="2400" dirty="0">
              <a:ea typeface="Tahoma" pitchFamily="34" charset="0"/>
              <a:cs typeface="Tahoma" pitchFamily="34" charset="0"/>
            </a:endParaRPr>
          </a:p>
          <a:p>
            <a:pPr>
              <a:lnSpc>
                <a:spcPct val="90000"/>
              </a:lnSpc>
            </a:pPr>
            <a:r>
              <a:rPr lang="fr-FR" sz="2400" dirty="0" smtClean="0">
                <a:ea typeface="Tahoma" pitchFamily="34" charset="0"/>
                <a:cs typeface="Tahoma" pitchFamily="34" charset="0"/>
              </a:rPr>
              <a:t>Les </a:t>
            </a:r>
            <a:r>
              <a:rPr lang="fr-FR" sz="2400" dirty="0">
                <a:ea typeface="Tahoma" pitchFamily="34" charset="0"/>
                <a:cs typeface="Tahoma" pitchFamily="34" charset="0"/>
              </a:rPr>
              <a:t>élèves de cette section seront répartis </a:t>
            </a:r>
            <a:r>
              <a:rPr lang="fr-FR" sz="2400" dirty="0" smtClean="0">
                <a:ea typeface="Tahoma" pitchFamily="34" charset="0"/>
                <a:cs typeface="Tahoma" pitchFamily="34" charset="0"/>
              </a:rPr>
              <a:t>dans </a:t>
            </a:r>
            <a:r>
              <a:rPr lang="fr-FR" sz="2400" dirty="0" smtClean="0">
                <a:ea typeface="Tahoma" pitchFamily="34" charset="0"/>
                <a:cs typeface="Tahoma" pitchFamily="34" charset="0"/>
              </a:rPr>
              <a:t>plusieurs  classes</a:t>
            </a:r>
            <a:endParaRPr lang="fr-FR" sz="2400" dirty="0">
              <a:ea typeface="Tahoma" pitchFamily="34" charset="0"/>
              <a:cs typeface="Tahoma" pitchFamily="34" charset="0"/>
            </a:endParaRPr>
          </a:p>
          <a:p>
            <a:pPr marL="114300" indent="0">
              <a:lnSpc>
                <a:spcPct val="90000"/>
              </a:lnSpc>
              <a:buNone/>
            </a:pPr>
            <a:endParaRPr lang="fr-FR" sz="2400" dirty="0">
              <a:ea typeface="Tahoma" pitchFamily="34" charset="0"/>
              <a:cs typeface="Tahoma" pitchFamily="34" charset="0"/>
            </a:endParaRPr>
          </a:p>
          <a:p>
            <a:endParaRPr lang="fr-FR" dirty="0" smtClean="0"/>
          </a:p>
          <a:p>
            <a:endParaRPr lang="fr-FR" dirty="0"/>
          </a:p>
        </p:txBody>
      </p:sp>
    </p:spTree>
    <p:extLst>
      <p:ext uri="{BB962C8B-B14F-4D97-AF65-F5344CB8AC3E}">
        <p14:creationId xmlns:p14="http://schemas.microsoft.com/office/powerpoint/2010/main" val="1167763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3027</TotalTime>
  <Words>687</Words>
  <Application>Microsoft Office PowerPoint</Application>
  <PresentationFormat>Affichage à l'écran (4:3)</PresentationFormat>
  <Paragraphs>139</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Cambria</vt:lpstr>
      <vt:lpstr>Tahoma</vt:lpstr>
      <vt:lpstr>Contiguïté</vt:lpstr>
      <vt:lpstr>Présentation du Collège de Sèvres</vt:lpstr>
      <vt:lpstr>La scolarité au collège</vt:lpstr>
      <vt:lpstr>Le cycle 3</vt:lpstr>
      <vt:lpstr> L’organisation des enseignements  </vt:lpstr>
      <vt:lpstr>Les horaires disciplinaires</vt:lpstr>
      <vt:lpstr>L’AP (Accompagnement Personnalisé)</vt:lpstr>
      <vt:lpstr>Les structures du collège</vt:lpstr>
      <vt:lpstr>Parcours au collège en 2020 -2021 </vt:lpstr>
      <vt:lpstr>La section bilangue de la classe de 6°</vt:lpstr>
      <vt:lpstr>Les Sections Internationales</vt:lpstr>
      <vt:lpstr>En plus des enseignements obligatoires, des activités  éducatives qui visent à éveiller la curiosité des élèves et à valoriser les talents</vt:lpstr>
      <vt:lpstr>L’organisation des classes</vt:lpstr>
      <vt:lpstr>Le personnel du collège</vt:lpstr>
      <vt:lpstr>Pour nous contacter Ce.0921244C@ac-versailles.fr  Consultez régulièrement le site du collège : http://www.clg-sevres.ac-versailles.fr/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principal</dc:creator>
  <cp:lastModifiedBy>Marion.marchal2</cp:lastModifiedBy>
  <cp:revision>184</cp:revision>
  <cp:lastPrinted>2021-03-26T15:06:57Z</cp:lastPrinted>
  <dcterms:created xsi:type="dcterms:W3CDTF">2013-05-27T13:11:03Z</dcterms:created>
  <dcterms:modified xsi:type="dcterms:W3CDTF">2021-03-28T15:39:33Z</dcterms:modified>
</cp:coreProperties>
</file>